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7" r:id="rId12"/>
  </p:sldIdLst>
  <p:sldSz cx="9144000" cy="5143500" type="screen16x9"/>
  <p:notesSz cx="6797675" cy="9928225"/>
  <p:embeddedFontLst>
    <p:embeddedFont>
      <p:font typeface="Nunito" pitchFamily="2" charset="0"/>
      <p:regular r:id="rId14"/>
      <p:bold r:id="rId15"/>
      <p:italic r:id="rId16"/>
      <p:boldItalic r:id="rId17"/>
    </p:embeddedFont>
    <p:embeddedFont>
      <p:font typeface="Roboto" panose="02000000000000000000" pitchFamily="2" charset="0"/>
      <p:regular r:id="rId18"/>
      <p:bold r:id="rId19"/>
      <p:italic r:id="rId20"/>
      <p:boldItalic r:id="rId21"/>
    </p:embeddedFont>
    <p:embeddedFont>
      <p:font typeface="Roboto Light" panose="020000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Today we are going to explore a new wellbeing program called Pulse. </a:t>
            </a:r>
            <a:endParaRPr sz="12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9da5a7c9ed_0_10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9da5a7c9ed_0_102: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It will give you a safe way to ask for help if you need it, as well as a new way to make your voice heard and give us your opinion on your experience at school. As staff, we are going to take the information we gather seriously in order to make meaningful changes where necessary.</a:t>
            </a:r>
            <a:endParaRPr sz="1200">
              <a:solidFill>
                <a:schemeClr val="dk1"/>
              </a:solidFill>
            </a:endParaRPr>
          </a:p>
          <a:p>
            <a:pPr marL="0" lvl="0" indent="0" algn="l" rtl="0">
              <a:spcBef>
                <a:spcPts val="1200"/>
              </a:spcBef>
              <a:spcAft>
                <a:spcPts val="0"/>
              </a:spcAft>
              <a:buClr>
                <a:schemeClr val="dk1"/>
              </a:buClr>
              <a:buSzPts val="1100"/>
              <a:buFont typeface="Arial"/>
              <a:buNone/>
            </a:pPr>
            <a:endParaRPr sz="1200">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9da5a7c9ed_0_1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9da5a7c9ed_0_13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9da5a7c9ed_0_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9da5a7c9ed_0_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457200" lvl="0" indent="-304800" algn="l" rtl="0">
              <a:lnSpc>
                <a:spcPct val="130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Pulse is an app you can use to check in with your mental, social and physical wellbeing</a:t>
            </a:r>
            <a:endParaRPr sz="1200" dirty="0">
              <a:solidFill>
                <a:schemeClr val="dk1"/>
              </a:solidFill>
              <a:latin typeface="Nunito"/>
              <a:ea typeface="Nunito"/>
              <a:cs typeface="Nunito"/>
              <a:sym typeface="Nunito"/>
            </a:endParaRPr>
          </a:p>
          <a:p>
            <a:pPr marL="457200" lvl="0" indent="-304800" algn="l" rtl="0">
              <a:lnSpc>
                <a:spcPct val="130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It takes 60 seconds, once a week</a:t>
            </a:r>
            <a:endParaRPr sz="1200" dirty="0">
              <a:solidFill>
                <a:schemeClr val="dk1"/>
              </a:solidFill>
              <a:latin typeface="Nunito"/>
              <a:ea typeface="Nunito"/>
              <a:cs typeface="Nunito"/>
              <a:sym typeface="Nunito"/>
            </a:endParaRPr>
          </a:p>
          <a:p>
            <a:pPr marL="457200" lvl="0" indent="-304800" algn="l" rtl="0">
              <a:lnSpc>
                <a:spcPct val="115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You can reach out for help</a:t>
            </a:r>
            <a:endParaRPr sz="1200" dirty="0">
              <a:solidFill>
                <a:schemeClr val="dk1"/>
              </a:solidFill>
              <a:latin typeface="Nunito"/>
              <a:ea typeface="Nunito"/>
              <a:cs typeface="Nunito"/>
              <a:sym typeface="Nunito"/>
            </a:endParaRPr>
          </a:p>
          <a:p>
            <a:pPr marL="457200" lvl="0" indent="-304800" algn="l" rtl="0">
              <a:lnSpc>
                <a:spcPct val="115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You can send thanks to staff or peers</a:t>
            </a:r>
            <a:endParaRPr sz="1200" dirty="0">
              <a:solidFill>
                <a:schemeClr val="dk1"/>
              </a:solidFill>
              <a:latin typeface="Nunito"/>
              <a:ea typeface="Nunito"/>
              <a:cs typeface="Nunito"/>
              <a:sym typeface="Nunito"/>
            </a:endParaRPr>
          </a:p>
          <a:p>
            <a:pPr marL="457200" lvl="0" indent="-304800" algn="l" rtl="0">
              <a:lnSpc>
                <a:spcPct val="115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Give anonymous feedback about your experience at school </a:t>
            </a:r>
            <a:r>
              <a:rPr lang="en" sz="1200" b="1" dirty="0">
                <a:solidFill>
                  <a:schemeClr val="dk1"/>
                </a:solidFill>
                <a:latin typeface="Nunito"/>
                <a:ea typeface="Nunito"/>
                <a:cs typeface="Nunito"/>
                <a:sym typeface="Nunito"/>
              </a:rPr>
              <a:t>[important: ensure that students are aware that this data is anonymised, and that it is used to gather a broad picture of the school experience so that school leaders can make changes accordingly, where necessary]</a:t>
            </a:r>
            <a:endParaRPr sz="1200" b="1" dirty="0">
              <a:solidFill>
                <a:schemeClr val="dk1"/>
              </a:solidFill>
              <a:latin typeface="Nunito"/>
              <a:ea typeface="Nunito"/>
              <a:cs typeface="Nunito"/>
              <a:sym typeface="Nunito"/>
            </a:endParaRPr>
          </a:p>
          <a:p>
            <a:pPr marL="0" lvl="0" indent="0" algn="l" rtl="0">
              <a:spcBef>
                <a:spcPts val="1600"/>
              </a:spcBef>
              <a:spcAft>
                <a:spcPts val="0"/>
              </a:spcAft>
              <a:buClr>
                <a:schemeClr val="dk1"/>
              </a:buClr>
              <a:buSzPts val="1100"/>
              <a:buFont typeface="Arial"/>
              <a:buNone/>
            </a:pPr>
            <a:endParaRPr sz="1200" dirty="0">
              <a:solidFill>
                <a:schemeClr val="dk1"/>
              </a:solidFill>
              <a:latin typeface="Nunito"/>
              <a:ea typeface="Nunito"/>
              <a:cs typeface="Nunito"/>
              <a:sym typeface="Nunito"/>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9da5a7c9ed_0_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9da5a7c9ed_0_2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Nunito"/>
                <a:ea typeface="Nunito"/>
                <a:cs typeface="Nunito"/>
                <a:sym typeface="Nunito"/>
              </a:rPr>
              <a:t>Wellbeing is a cover all term that encompasses these six domains. It’s important to recognize that to have optimal wellbeing, we need to be adequately resourced in all six domains.  </a:t>
            </a: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Nunito"/>
                <a:ea typeface="Nunito"/>
                <a:cs typeface="Nunito"/>
                <a:sym typeface="Nunito"/>
              </a:rPr>
              <a:t>Explore the ARACY wellbeing wheel with students.</a:t>
            </a:r>
            <a:endParaRPr sz="1200" b="1"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Nunito"/>
                <a:ea typeface="Nunito"/>
                <a:cs typeface="Nunito"/>
                <a:sym typeface="Nunito"/>
              </a:rPr>
              <a:t>Healthy</a:t>
            </a:r>
            <a:r>
              <a:rPr lang="en" sz="1200" dirty="0">
                <a:solidFill>
                  <a:schemeClr val="dk1"/>
                </a:solidFill>
                <a:latin typeface="Nunito"/>
                <a:ea typeface="Nunito"/>
                <a:cs typeface="Nunito"/>
                <a:sym typeface="Nunito"/>
              </a:rPr>
              <a:t>: The overall physical, mental and emotional health of students.  </a:t>
            </a: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Nunito"/>
                <a:ea typeface="Nunito"/>
                <a:cs typeface="Nunito"/>
                <a:sym typeface="Nunito"/>
              </a:rPr>
              <a:t>Material Basics</a:t>
            </a:r>
            <a:r>
              <a:rPr lang="en" sz="1200" dirty="0">
                <a:solidFill>
                  <a:schemeClr val="dk1"/>
                </a:solidFill>
                <a:latin typeface="Nunito"/>
                <a:ea typeface="Nunito"/>
                <a:cs typeface="Nunito"/>
                <a:sym typeface="Nunito"/>
              </a:rPr>
              <a:t>: The basic parts of life that contribute to an overall well-rounded individual.</a:t>
            </a: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Nunito"/>
                <a:ea typeface="Nunito"/>
                <a:cs typeface="Nunito"/>
                <a:sym typeface="Nunito"/>
              </a:rPr>
              <a:t>Valued and Safe</a:t>
            </a:r>
            <a:r>
              <a:rPr lang="en" sz="1200" dirty="0">
                <a:solidFill>
                  <a:schemeClr val="dk1"/>
                </a:solidFill>
                <a:latin typeface="Nunito"/>
                <a:ea typeface="Nunito"/>
                <a:cs typeface="Nunito"/>
                <a:sym typeface="Nunito"/>
              </a:rPr>
              <a:t>: How valued and safe a student feels. </a:t>
            </a:r>
            <a:endParaRPr sz="1200" dirty="0">
              <a:solidFill>
                <a:schemeClr val="dk1"/>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Nunito"/>
                <a:ea typeface="Nunito"/>
                <a:cs typeface="Nunito"/>
                <a:sym typeface="Nunito"/>
              </a:rPr>
              <a:t>Participating</a:t>
            </a:r>
            <a:r>
              <a:rPr lang="en" sz="1200" dirty="0">
                <a:solidFill>
                  <a:schemeClr val="dk1"/>
                </a:solidFill>
                <a:latin typeface="Nunito"/>
                <a:ea typeface="Nunito"/>
                <a:cs typeface="Nunito"/>
                <a:sym typeface="Nunito"/>
              </a:rPr>
              <a:t>: How a student participates in the activities and relationships around them. </a:t>
            </a: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Nunito"/>
                <a:ea typeface="Nunito"/>
                <a:cs typeface="Nunito"/>
                <a:sym typeface="Nunito"/>
              </a:rPr>
              <a:t>Learning</a:t>
            </a:r>
            <a:r>
              <a:rPr lang="en" sz="1200" dirty="0">
                <a:solidFill>
                  <a:schemeClr val="dk1"/>
                </a:solidFill>
                <a:latin typeface="Nunito"/>
                <a:ea typeface="Nunito"/>
                <a:cs typeface="Nunito"/>
                <a:sym typeface="Nunito"/>
              </a:rPr>
              <a:t>: How a student learns. </a:t>
            </a: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Nunito"/>
                <a:ea typeface="Nunito"/>
                <a:cs typeface="Nunito"/>
                <a:sym typeface="Nunito"/>
              </a:rPr>
              <a:t>Positive Sense of Culture and Identity</a:t>
            </a:r>
            <a:r>
              <a:rPr lang="en" sz="1200" dirty="0">
                <a:solidFill>
                  <a:schemeClr val="dk1"/>
                </a:solidFill>
                <a:latin typeface="Nunito"/>
                <a:ea typeface="Nunito"/>
                <a:cs typeface="Nunito"/>
                <a:sym typeface="Nunito"/>
              </a:rPr>
              <a:t>: How a student feels they belong within the school academic and social environment and the expectation they perceive to be placed on them. </a:t>
            </a: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dirty="0">
              <a:solidFill>
                <a:schemeClr val="dk1"/>
              </a:solidFill>
              <a:latin typeface="Nunito"/>
              <a:ea typeface="Nunito"/>
              <a:cs typeface="Nunito"/>
              <a:sym typeface="Nunito"/>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9da5a7c9ed_0_3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9da5a7c9ed_0_3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 sz="1200" dirty="0">
                <a:solidFill>
                  <a:schemeClr val="dk1"/>
                </a:solidFill>
                <a:latin typeface="Nunito"/>
                <a:ea typeface="Nunito"/>
                <a:cs typeface="Nunito"/>
                <a:sym typeface="Nunito"/>
              </a:rPr>
              <a:t>I’ll now take you through the practicalities of the system.</a:t>
            </a:r>
            <a:endParaRPr sz="1200" dirty="0">
              <a:solidFill>
                <a:schemeClr val="dk1"/>
              </a:solidFill>
              <a:latin typeface="Nunito"/>
              <a:ea typeface="Nunito"/>
              <a:cs typeface="Nunito"/>
              <a:sym typeface="Nunito"/>
            </a:endParaRPr>
          </a:p>
          <a:p>
            <a:pPr marL="457200" lvl="0" indent="-304800" algn="l" rtl="0">
              <a:lnSpc>
                <a:spcPct val="115000"/>
              </a:lnSpc>
              <a:spcBef>
                <a:spcPts val="120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Pulse allows students to complete quick and easy wellbeing check-ins. </a:t>
            </a:r>
            <a:endParaRPr sz="1200" dirty="0">
              <a:solidFill>
                <a:schemeClr val="dk1"/>
              </a:solidFill>
              <a:latin typeface="Nunito"/>
              <a:ea typeface="Nunito"/>
              <a:cs typeface="Nunito"/>
              <a:sym typeface="Nunito"/>
            </a:endParaRPr>
          </a:p>
          <a:p>
            <a:pPr marL="457200" lvl="0" indent="-304800" algn="l" rtl="0">
              <a:lnSpc>
                <a:spcPct val="115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We will all check in at the same time each week </a:t>
            </a:r>
            <a:endParaRPr sz="1200" b="1" dirty="0">
              <a:solidFill>
                <a:schemeClr val="dk1"/>
              </a:solidFill>
              <a:highlight>
                <a:srgbClr val="FFFF00"/>
              </a:highlight>
              <a:latin typeface="Nunito"/>
              <a:ea typeface="Nunito"/>
              <a:cs typeface="Nunito"/>
              <a:sym typeface="Nunito"/>
            </a:endParaRPr>
          </a:p>
          <a:p>
            <a:pPr marL="457200" lvl="0" indent="-304800" algn="l" rtl="0">
              <a:lnSpc>
                <a:spcPct val="115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You will receive an email prompting them to check in at the same time each week</a:t>
            </a:r>
            <a:r>
              <a:rPr lang="en" sz="1200" dirty="0">
                <a:solidFill>
                  <a:schemeClr val="dk1"/>
                </a:solidFill>
                <a:highlight>
                  <a:srgbClr val="FFFF00"/>
                </a:highlight>
                <a:latin typeface="Nunito"/>
                <a:ea typeface="Nunito"/>
                <a:cs typeface="Nunito"/>
                <a:sym typeface="Nunito"/>
              </a:rPr>
              <a:t> (for our school, this is on **Day/TIme**)</a:t>
            </a:r>
            <a:endParaRPr sz="1200" dirty="0">
              <a:solidFill>
                <a:schemeClr val="dk1"/>
              </a:solidFill>
              <a:highlight>
                <a:srgbClr val="FFFF00"/>
              </a:highlight>
              <a:latin typeface="Nunito"/>
              <a:ea typeface="Nunito"/>
              <a:cs typeface="Nunito"/>
              <a:sym typeface="Nunito"/>
            </a:endParaRPr>
          </a:p>
          <a:p>
            <a:pPr marL="457200" lvl="0" indent="-304800" algn="l" rtl="0">
              <a:lnSpc>
                <a:spcPct val="115000"/>
              </a:lnSpc>
              <a:spcBef>
                <a:spcPts val="0"/>
              </a:spcBef>
              <a:spcAft>
                <a:spcPts val="0"/>
              </a:spcAft>
              <a:buClr>
                <a:schemeClr val="dk1"/>
              </a:buClr>
              <a:buSzPts val="1200"/>
              <a:buFont typeface="Nunito"/>
              <a:buChar char="➔"/>
            </a:pPr>
            <a:r>
              <a:rPr lang="en" sz="1200" dirty="0">
                <a:solidFill>
                  <a:schemeClr val="dk1"/>
                </a:solidFill>
                <a:latin typeface="Nunito"/>
                <a:ea typeface="Nunito"/>
                <a:cs typeface="Nunito"/>
                <a:sym typeface="Nunito"/>
              </a:rPr>
              <a:t>Students who have not completed a check-in for the week will also receive a reminder email on</a:t>
            </a:r>
            <a:r>
              <a:rPr lang="en" sz="1200" dirty="0">
                <a:solidFill>
                  <a:schemeClr val="dk1"/>
                </a:solidFill>
                <a:highlight>
                  <a:srgbClr val="FFFF00"/>
                </a:highlight>
                <a:latin typeface="Nunito"/>
                <a:ea typeface="Nunito"/>
                <a:cs typeface="Nunito"/>
                <a:sym typeface="Nunito"/>
              </a:rPr>
              <a:t> **Day/Time**</a:t>
            </a:r>
            <a:endParaRPr sz="1200" dirty="0">
              <a:solidFill>
                <a:schemeClr val="dk1"/>
              </a:solidFill>
              <a:highlight>
                <a:srgbClr val="FFFF00"/>
              </a:highlight>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9da5a7c9ed_0_4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9da5a7c9ed_0_45: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The first question is ‘How are you feeling today?’ </a:t>
            </a:r>
            <a:endParaRPr sz="1200">
              <a:solidFill>
                <a:schemeClr val="dk1"/>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Only the teachers who are directly responsible for your wellbeing will be able to see how you respond to this question </a:t>
            </a:r>
            <a:endParaRPr sz="1200">
              <a:solidFill>
                <a:schemeClr val="dk1"/>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Next lesson, we are going to do an activity to explore how to identify our feelings</a:t>
            </a:r>
            <a:endParaRPr sz="12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9da5a7c9ed_0_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9da5a7c9ed_0_5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Nunito"/>
                <a:ea typeface="Nunito"/>
                <a:cs typeface="Nunito"/>
                <a:sym typeface="Nunito"/>
              </a:rPr>
              <a:t>If you choose the option that says I need some help, you will be given a choice of who you would like to speak to at your school. They will then be notified by email and will approach you discreetly.</a:t>
            </a:r>
            <a:endParaRPr sz="1200" dirty="0">
              <a:solidFill>
                <a:schemeClr val="dk1"/>
              </a:solidFill>
              <a:latin typeface="Nunito"/>
              <a:ea typeface="Nunito"/>
              <a:cs typeface="Nunito"/>
              <a:sym typeface="Nunito"/>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9da5a7c9ed_0_7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9da5a7c9ed_0_7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Once you have answered the big question, you will answer five </a:t>
            </a:r>
            <a:r>
              <a:rPr lang="en" sz="1200" b="1">
                <a:solidFill>
                  <a:schemeClr val="dk1"/>
                </a:solidFill>
                <a:latin typeface="Nunito"/>
                <a:ea typeface="Nunito"/>
                <a:cs typeface="Nunito"/>
                <a:sym typeface="Nunito"/>
              </a:rPr>
              <a:t>anonymous</a:t>
            </a:r>
            <a:r>
              <a:rPr lang="en" sz="1200">
                <a:solidFill>
                  <a:schemeClr val="dk1"/>
                </a:solidFill>
                <a:latin typeface="Nunito"/>
                <a:ea typeface="Nunito"/>
                <a:cs typeface="Nunito"/>
                <a:sym typeface="Nunito"/>
              </a:rPr>
              <a:t> questions such as the one on the screen. Theses answers are kept anonymous so that you can feel free to answer completely honestly, and give real feedback about the culture and workings of the school.</a:t>
            </a:r>
            <a:endParaRPr sz="1200">
              <a:solidFill>
                <a:schemeClr val="dk1"/>
              </a:solidFill>
              <a:latin typeface="Nunito"/>
              <a:ea typeface="Nunito"/>
              <a:cs typeface="Nunito"/>
              <a:sym typeface="Nunito"/>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9da5a7c9ed_0_8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9da5a7c9ed_0_8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Nunito"/>
                <a:ea typeface="Nunito"/>
                <a:cs typeface="Nunito"/>
                <a:sym typeface="Nunito"/>
              </a:rPr>
              <a:t>At the end of the check-in, you will have the opportunity to share some gratitude with a friend or staff member.</a:t>
            </a:r>
            <a:endParaRPr sz="1200">
              <a:solidFill>
                <a:srgbClr val="454545"/>
              </a:solidFill>
              <a:latin typeface="Nunito"/>
              <a:ea typeface="Nunito"/>
              <a:cs typeface="Nunito"/>
              <a:sym typeface="Nunito"/>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9da5a7c9ed_0_9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9da5a7c9ed_0_92: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I can imagine that some of you are thinking to yourselves that this just going to be </a:t>
            </a:r>
            <a:r>
              <a:rPr lang="en" sz="1200" i="1">
                <a:solidFill>
                  <a:schemeClr val="dk1"/>
                </a:solidFill>
                <a:latin typeface="Nunito"/>
                <a:ea typeface="Nunito"/>
                <a:cs typeface="Nunito"/>
                <a:sym typeface="Nunito"/>
              </a:rPr>
              <a:t>another</a:t>
            </a:r>
            <a:r>
              <a:rPr lang="en" sz="1200">
                <a:solidFill>
                  <a:schemeClr val="dk1"/>
                </a:solidFill>
                <a:latin typeface="Nunito"/>
                <a:ea typeface="Nunito"/>
                <a:cs typeface="Nunito"/>
                <a:sym typeface="Nunito"/>
              </a:rPr>
              <a:t> thing to worry about</a:t>
            </a:r>
            <a:endParaRPr sz="12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5">
            <a:alphaModFix/>
          </a:blip>
          <a:srcRect t="3138" r="3138"/>
          <a:stretch/>
        </p:blipFill>
        <p:spPr>
          <a:xfrm>
            <a:off x="0" y="0"/>
            <a:ext cx="9144000" cy="5143497"/>
          </a:xfrm>
          <a:prstGeom prst="rect">
            <a:avLst/>
          </a:prstGeom>
          <a:noFill/>
          <a:ln>
            <a:noFill/>
          </a:ln>
        </p:spPr>
      </p:pic>
      <p:sp>
        <p:nvSpPr>
          <p:cNvPr id="55" name="Google Shape;55;p13"/>
          <p:cNvSpPr txBox="1"/>
          <p:nvPr/>
        </p:nvSpPr>
        <p:spPr>
          <a:xfrm>
            <a:off x="589927" y="1797261"/>
            <a:ext cx="6705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595959"/>
                </a:solidFill>
                <a:latin typeface="Roboto Light"/>
                <a:ea typeface="Roboto Light"/>
                <a:cs typeface="Roboto Light"/>
                <a:sym typeface="Roboto Light"/>
              </a:rPr>
              <a:t>Welcome to</a:t>
            </a:r>
            <a:endParaRPr sz="100">
              <a:solidFill>
                <a:srgbClr val="595959"/>
              </a:solidFill>
            </a:endParaRPr>
          </a:p>
        </p:txBody>
      </p:sp>
      <p:pic>
        <p:nvPicPr>
          <p:cNvPr id="56" name="Google Shape;56;p13"/>
          <p:cNvPicPr preferRelativeResize="0"/>
          <p:nvPr/>
        </p:nvPicPr>
        <p:blipFill>
          <a:blip r:embed="rId6">
            <a:alphaModFix/>
          </a:blip>
          <a:stretch>
            <a:fillRect/>
          </a:stretch>
        </p:blipFill>
        <p:spPr>
          <a:xfrm>
            <a:off x="517925" y="2112207"/>
            <a:ext cx="4793528" cy="919100"/>
          </a:xfrm>
          <a:prstGeom prst="rect">
            <a:avLst/>
          </a:prstGeom>
          <a:noFill/>
          <a:ln>
            <a:noFill/>
          </a:ln>
        </p:spPr>
      </p:pic>
      <p:pic>
        <p:nvPicPr>
          <p:cNvPr id="2" name="Picture 1">
            <a:extLst>
              <a:ext uri="{FF2B5EF4-FFF2-40B4-BE49-F238E27FC236}">
                <a16:creationId xmlns:a16="http://schemas.microsoft.com/office/drawing/2014/main" id="{3466A6E0-767E-A912-66F3-B525C7A9DA6F}"/>
              </a:ext>
            </a:extLst>
          </p:cNvPr>
          <p:cNvPicPr>
            <a:picLocks noChangeAspect="1"/>
          </p:cNvPicPr>
          <p:nvPr/>
        </p:nvPicPr>
        <p:blipFill>
          <a:blip r:embed="rId7"/>
          <a:stretch>
            <a:fillRect/>
          </a:stretch>
        </p:blipFill>
        <p:spPr>
          <a:xfrm>
            <a:off x="0" y="38292"/>
            <a:ext cx="1243853" cy="1317614"/>
          </a:xfrm>
          <a:prstGeom prst="rect">
            <a:avLst/>
          </a:prstGeom>
        </p:spPr>
      </p:pic>
      <p:pic>
        <p:nvPicPr>
          <p:cNvPr id="7" name="Audio 6">
            <a:hlinkClick r:id="" action="ppaction://media"/>
            <a:extLst>
              <a:ext uri="{FF2B5EF4-FFF2-40B4-BE49-F238E27FC236}">
                <a16:creationId xmlns:a16="http://schemas.microsoft.com/office/drawing/2014/main" id="{31054A1E-FF5A-24E9-038B-1E0DB1B397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49"/>
    </mc:Choice>
    <mc:Fallback xmlns="">
      <p:transition spd="slow" advTm="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2"/>
          <p:cNvPicPr preferRelativeResize="0"/>
          <p:nvPr/>
        </p:nvPicPr>
        <p:blipFill>
          <a:blip r:embed="rId5">
            <a:alphaModFix/>
          </a:blip>
          <a:stretch>
            <a:fillRect/>
          </a:stretch>
        </p:blipFill>
        <p:spPr>
          <a:xfrm>
            <a:off x="0" y="0"/>
            <a:ext cx="9144000" cy="5143489"/>
          </a:xfrm>
          <a:prstGeom prst="rect">
            <a:avLst/>
          </a:prstGeom>
          <a:noFill/>
          <a:ln>
            <a:noFill/>
          </a:ln>
        </p:spPr>
      </p:pic>
      <p:sp>
        <p:nvSpPr>
          <p:cNvPr id="155" name="Google Shape;155;p22"/>
          <p:cNvSpPr txBox="1"/>
          <p:nvPr/>
        </p:nvSpPr>
        <p:spPr>
          <a:xfrm>
            <a:off x="343946" y="105977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50000"/>
              </a:lnSpc>
              <a:spcBef>
                <a:spcPts val="0"/>
              </a:spcBef>
              <a:spcAft>
                <a:spcPts val="1200"/>
              </a:spcAft>
              <a:buClr>
                <a:srgbClr val="000000"/>
              </a:buClr>
              <a:buSzPts val="1100"/>
              <a:buFont typeface="Arial"/>
              <a:buNone/>
            </a:pPr>
            <a:r>
              <a:rPr lang="en" sz="2500" b="1">
                <a:solidFill>
                  <a:schemeClr val="lt1"/>
                </a:solidFill>
                <a:latin typeface="Roboto"/>
                <a:ea typeface="Roboto"/>
                <a:cs typeface="Roboto"/>
                <a:sym typeface="Roboto"/>
              </a:rPr>
              <a:t>Pulse </a:t>
            </a:r>
            <a:r>
              <a:rPr lang="en" sz="2500">
                <a:solidFill>
                  <a:schemeClr val="lt1"/>
                </a:solidFill>
                <a:latin typeface="Roboto Light"/>
                <a:ea typeface="Roboto Light"/>
                <a:cs typeface="Roboto Light"/>
                <a:sym typeface="Roboto Light"/>
              </a:rPr>
              <a:t>helps you to:</a:t>
            </a:r>
            <a:endParaRPr sz="2700">
              <a:solidFill>
                <a:schemeClr val="lt1"/>
              </a:solidFill>
              <a:latin typeface="Roboto Light"/>
              <a:ea typeface="Roboto Light"/>
              <a:cs typeface="Roboto Light"/>
              <a:sym typeface="Roboto Light"/>
            </a:endParaRPr>
          </a:p>
        </p:txBody>
      </p:sp>
      <p:cxnSp>
        <p:nvCxnSpPr>
          <p:cNvPr id="156" name="Google Shape;156;p22"/>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157" name="Google Shape;157;p22"/>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158" name="Google Shape;158;p22"/>
          <p:cNvPicPr preferRelativeResize="0"/>
          <p:nvPr/>
        </p:nvPicPr>
        <p:blipFill>
          <a:blip r:embed="rId6">
            <a:alphaModFix/>
          </a:blip>
          <a:stretch>
            <a:fillRect/>
          </a:stretch>
        </p:blipFill>
        <p:spPr>
          <a:xfrm>
            <a:off x="285087" y="4668603"/>
            <a:ext cx="1322671" cy="253425"/>
          </a:xfrm>
          <a:prstGeom prst="rect">
            <a:avLst/>
          </a:prstGeom>
          <a:noFill/>
          <a:ln>
            <a:noFill/>
          </a:ln>
        </p:spPr>
      </p:pic>
      <p:sp>
        <p:nvSpPr>
          <p:cNvPr id="159" name="Google Shape;159;p22"/>
          <p:cNvSpPr txBox="1"/>
          <p:nvPr/>
        </p:nvSpPr>
        <p:spPr>
          <a:xfrm>
            <a:off x="446725" y="3197258"/>
            <a:ext cx="1576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900"/>
              <a:buFont typeface="Arial"/>
              <a:buNone/>
            </a:pPr>
            <a:r>
              <a:rPr lang="en" b="1">
                <a:solidFill>
                  <a:schemeClr val="lt1"/>
                </a:solidFill>
                <a:latin typeface="Roboto"/>
                <a:ea typeface="Roboto"/>
                <a:cs typeface="Roboto"/>
                <a:sym typeface="Roboto"/>
              </a:rPr>
              <a:t>Self Reflect</a:t>
            </a:r>
            <a:endParaRPr b="1" i="0" u="none" strike="noStrike" cap="none">
              <a:solidFill>
                <a:schemeClr val="lt1"/>
              </a:solidFill>
              <a:latin typeface="Roboto"/>
              <a:ea typeface="Roboto"/>
              <a:cs typeface="Roboto"/>
              <a:sym typeface="Roboto"/>
            </a:endParaRPr>
          </a:p>
        </p:txBody>
      </p:sp>
      <p:sp>
        <p:nvSpPr>
          <p:cNvPr id="160" name="Google Shape;160;p22"/>
          <p:cNvSpPr txBox="1"/>
          <p:nvPr/>
        </p:nvSpPr>
        <p:spPr>
          <a:xfrm>
            <a:off x="2405260" y="3197258"/>
            <a:ext cx="1576200" cy="648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900"/>
              <a:buFont typeface="Arial"/>
              <a:buNone/>
            </a:pPr>
            <a:r>
              <a:rPr lang="en" b="1">
                <a:solidFill>
                  <a:schemeClr val="lt1"/>
                </a:solidFill>
                <a:latin typeface="Roboto"/>
                <a:ea typeface="Roboto"/>
                <a:cs typeface="Roboto"/>
                <a:sym typeface="Roboto"/>
              </a:rPr>
              <a:t>Connect with</a:t>
            </a:r>
            <a:endParaRPr b="1">
              <a:solidFill>
                <a:schemeClr val="lt1"/>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900"/>
              <a:buFont typeface="Arial"/>
              <a:buNone/>
            </a:pPr>
            <a:r>
              <a:rPr lang="en" b="1">
                <a:solidFill>
                  <a:schemeClr val="lt1"/>
                </a:solidFill>
                <a:latin typeface="Roboto"/>
                <a:ea typeface="Roboto"/>
                <a:cs typeface="Roboto"/>
                <a:sym typeface="Roboto"/>
              </a:rPr>
              <a:t>Support</a:t>
            </a:r>
            <a:endParaRPr b="1">
              <a:solidFill>
                <a:schemeClr val="lt1"/>
              </a:solidFill>
              <a:latin typeface="Roboto"/>
              <a:ea typeface="Roboto"/>
              <a:cs typeface="Roboto"/>
              <a:sym typeface="Roboto"/>
            </a:endParaRPr>
          </a:p>
        </p:txBody>
      </p:sp>
      <p:sp>
        <p:nvSpPr>
          <p:cNvPr id="161" name="Google Shape;161;p22"/>
          <p:cNvSpPr txBox="1"/>
          <p:nvPr/>
        </p:nvSpPr>
        <p:spPr>
          <a:xfrm>
            <a:off x="4452362" y="3197258"/>
            <a:ext cx="1476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900"/>
              <a:buFont typeface="Arial"/>
              <a:buNone/>
            </a:pPr>
            <a:r>
              <a:rPr lang="en" b="1">
                <a:solidFill>
                  <a:schemeClr val="lt1"/>
                </a:solidFill>
                <a:latin typeface="Roboto"/>
                <a:ea typeface="Roboto"/>
                <a:cs typeface="Roboto"/>
                <a:sym typeface="Roboto"/>
              </a:rPr>
              <a:t>Have a voice</a:t>
            </a:r>
            <a:endParaRPr b="1">
              <a:solidFill>
                <a:schemeClr val="lt1"/>
              </a:solidFill>
              <a:latin typeface="Roboto"/>
              <a:ea typeface="Roboto"/>
              <a:cs typeface="Roboto"/>
              <a:sym typeface="Roboto"/>
            </a:endParaRPr>
          </a:p>
        </p:txBody>
      </p:sp>
      <p:grpSp>
        <p:nvGrpSpPr>
          <p:cNvPr id="162" name="Google Shape;162;p22"/>
          <p:cNvGrpSpPr/>
          <p:nvPr/>
        </p:nvGrpSpPr>
        <p:grpSpPr>
          <a:xfrm>
            <a:off x="4659638" y="2023727"/>
            <a:ext cx="1061712" cy="1067096"/>
            <a:chOff x="4794925" y="1734950"/>
            <a:chExt cx="1124100" cy="1129800"/>
          </a:xfrm>
        </p:grpSpPr>
        <p:sp>
          <p:nvSpPr>
            <p:cNvPr id="163" name="Google Shape;163;p22"/>
            <p:cNvSpPr/>
            <p:nvPr/>
          </p:nvSpPr>
          <p:spPr>
            <a:xfrm>
              <a:off x="4794925" y="1734950"/>
              <a:ext cx="1124100" cy="1129800"/>
            </a:xfrm>
            <a:prstGeom prst="ellipse">
              <a:avLst/>
            </a:prstGeom>
            <a:solidFill>
              <a:srgbClr val="00BBB4"/>
            </a:solidFill>
            <a:ln>
              <a:noFill/>
            </a:ln>
            <a:effectLst>
              <a:reflection stA="50000" endPos="1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2"/>
            <p:cNvPicPr preferRelativeResize="0"/>
            <p:nvPr/>
          </p:nvPicPr>
          <p:blipFill>
            <a:blip r:embed="rId7">
              <a:alphaModFix/>
            </a:blip>
            <a:stretch>
              <a:fillRect/>
            </a:stretch>
          </p:blipFill>
          <p:spPr>
            <a:xfrm>
              <a:off x="4996516" y="1938925"/>
              <a:ext cx="720918" cy="721875"/>
            </a:xfrm>
            <a:prstGeom prst="rect">
              <a:avLst/>
            </a:prstGeom>
            <a:noFill/>
            <a:ln>
              <a:noFill/>
            </a:ln>
            <a:effectLst>
              <a:reflection stA="50000" endPos="10000" dist="38100" dir="5400000" fadeDir="5400012" sy="-100000" algn="bl" rotWithShape="0"/>
            </a:effectLst>
          </p:spPr>
        </p:pic>
      </p:grpSp>
      <p:grpSp>
        <p:nvGrpSpPr>
          <p:cNvPr id="165" name="Google Shape;165;p22"/>
          <p:cNvGrpSpPr/>
          <p:nvPr/>
        </p:nvGrpSpPr>
        <p:grpSpPr>
          <a:xfrm>
            <a:off x="703823" y="2023811"/>
            <a:ext cx="1062000" cy="1067400"/>
            <a:chOff x="585248" y="1734949"/>
            <a:chExt cx="1062000" cy="1067400"/>
          </a:xfrm>
        </p:grpSpPr>
        <p:sp>
          <p:nvSpPr>
            <p:cNvPr id="166" name="Google Shape;166;p22"/>
            <p:cNvSpPr/>
            <p:nvPr/>
          </p:nvSpPr>
          <p:spPr>
            <a:xfrm>
              <a:off x="585248" y="1734949"/>
              <a:ext cx="1062000" cy="1067400"/>
            </a:xfrm>
            <a:prstGeom prst="ellipse">
              <a:avLst/>
            </a:prstGeom>
            <a:solidFill>
              <a:srgbClr val="005677"/>
            </a:solidFill>
            <a:ln>
              <a:noFill/>
            </a:ln>
            <a:effectLst>
              <a:reflection stA="10000" endPos="2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22"/>
            <p:cNvPicPr preferRelativeResize="0"/>
            <p:nvPr/>
          </p:nvPicPr>
          <p:blipFill>
            <a:blip r:embed="rId8">
              <a:alphaModFix/>
            </a:blip>
            <a:stretch>
              <a:fillRect/>
            </a:stretch>
          </p:blipFill>
          <p:spPr>
            <a:xfrm>
              <a:off x="810109" y="1962489"/>
              <a:ext cx="612051" cy="612067"/>
            </a:xfrm>
            <a:prstGeom prst="rect">
              <a:avLst/>
            </a:prstGeom>
            <a:noFill/>
            <a:ln>
              <a:noFill/>
            </a:ln>
          </p:spPr>
        </p:pic>
      </p:grpSp>
      <p:grpSp>
        <p:nvGrpSpPr>
          <p:cNvPr id="168" name="Google Shape;168;p22"/>
          <p:cNvGrpSpPr/>
          <p:nvPr/>
        </p:nvGrpSpPr>
        <p:grpSpPr>
          <a:xfrm>
            <a:off x="2662491" y="2052651"/>
            <a:ext cx="1061700" cy="1067100"/>
            <a:chOff x="2165441" y="1763788"/>
            <a:chExt cx="1061700" cy="1067100"/>
          </a:xfrm>
        </p:grpSpPr>
        <p:sp>
          <p:nvSpPr>
            <p:cNvPr id="169" name="Google Shape;169;p22"/>
            <p:cNvSpPr/>
            <p:nvPr/>
          </p:nvSpPr>
          <p:spPr>
            <a:xfrm>
              <a:off x="2165441" y="1763788"/>
              <a:ext cx="1061700" cy="1067100"/>
            </a:xfrm>
            <a:prstGeom prst="ellipse">
              <a:avLst/>
            </a:prstGeom>
            <a:solidFill>
              <a:schemeClr val="lt2"/>
            </a:solidFill>
            <a:ln>
              <a:noFill/>
            </a:ln>
            <a:effectLst>
              <a:reflection stA="20000" endPos="1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 name="Google Shape;170;p22"/>
            <p:cNvPicPr preferRelativeResize="0"/>
            <p:nvPr/>
          </p:nvPicPr>
          <p:blipFill>
            <a:blip r:embed="rId9">
              <a:alphaModFix/>
            </a:blip>
            <a:stretch>
              <a:fillRect/>
            </a:stretch>
          </p:blipFill>
          <p:spPr>
            <a:xfrm>
              <a:off x="2390286" y="1991329"/>
              <a:ext cx="612052" cy="612032"/>
            </a:xfrm>
            <a:prstGeom prst="rect">
              <a:avLst/>
            </a:prstGeom>
            <a:noFill/>
            <a:ln>
              <a:noFill/>
            </a:ln>
          </p:spPr>
        </p:pic>
      </p:grpSp>
      <p:cxnSp>
        <p:nvCxnSpPr>
          <p:cNvPr id="171" name="Google Shape;171;p22"/>
          <p:cNvCxnSpPr/>
          <p:nvPr/>
        </p:nvCxnSpPr>
        <p:spPr>
          <a:xfrm>
            <a:off x="2199300" y="1805600"/>
            <a:ext cx="0" cy="2004300"/>
          </a:xfrm>
          <a:prstGeom prst="straightConnector1">
            <a:avLst/>
          </a:prstGeom>
          <a:noFill/>
          <a:ln w="9525" cap="flat" cmpd="sng">
            <a:solidFill>
              <a:schemeClr val="lt1"/>
            </a:solidFill>
            <a:prstDash val="dot"/>
            <a:round/>
            <a:headEnd type="none" w="med" len="med"/>
            <a:tailEnd type="none" w="med" len="med"/>
          </a:ln>
        </p:spPr>
      </p:cxnSp>
      <p:cxnSp>
        <p:nvCxnSpPr>
          <p:cNvPr id="172" name="Google Shape;172;p22"/>
          <p:cNvCxnSpPr/>
          <p:nvPr/>
        </p:nvCxnSpPr>
        <p:spPr>
          <a:xfrm>
            <a:off x="4187400" y="1805600"/>
            <a:ext cx="0" cy="2004300"/>
          </a:xfrm>
          <a:prstGeom prst="straightConnector1">
            <a:avLst/>
          </a:prstGeom>
          <a:noFill/>
          <a:ln w="9525" cap="flat" cmpd="sng">
            <a:solidFill>
              <a:schemeClr val="lt1"/>
            </a:solidFill>
            <a:prstDash val="dot"/>
            <a:round/>
            <a:headEnd type="none" w="med" len="med"/>
            <a:tailEnd type="none" w="med" len="med"/>
          </a:ln>
        </p:spPr>
      </p:cxnSp>
      <p:sp>
        <p:nvSpPr>
          <p:cNvPr id="173" name="Google Shape;173;p22"/>
          <p:cNvSpPr/>
          <p:nvPr/>
        </p:nvSpPr>
        <p:spPr>
          <a:xfrm>
            <a:off x="638575" y="1961025"/>
            <a:ext cx="1192500" cy="1192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2597100" y="1989950"/>
            <a:ext cx="1192500" cy="1192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2"/>
          <p:cNvSpPr/>
          <p:nvPr/>
        </p:nvSpPr>
        <p:spPr>
          <a:xfrm>
            <a:off x="4585200" y="1961025"/>
            <a:ext cx="1192500" cy="11925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79BF43-BC50-9A2F-A3DF-AEF15EBA5E9D}"/>
              </a:ext>
            </a:extLst>
          </p:cNvPr>
          <p:cNvPicPr>
            <a:picLocks noChangeAspect="1"/>
          </p:cNvPicPr>
          <p:nvPr/>
        </p:nvPicPr>
        <p:blipFill>
          <a:blip r:embed="rId10"/>
          <a:stretch>
            <a:fillRect/>
          </a:stretch>
        </p:blipFill>
        <p:spPr>
          <a:xfrm>
            <a:off x="0" y="1"/>
            <a:ext cx="874059" cy="923224"/>
          </a:xfrm>
          <a:prstGeom prst="rect">
            <a:avLst/>
          </a:prstGeom>
        </p:spPr>
      </p:pic>
      <p:pic>
        <p:nvPicPr>
          <p:cNvPr id="3" name="Audio 2">
            <a:hlinkClick r:id="" action="ppaction://media"/>
            <a:extLst>
              <a:ext uri="{FF2B5EF4-FFF2-40B4-BE49-F238E27FC236}">
                <a16:creationId xmlns:a16="http://schemas.microsoft.com/office/drawing/2014/main" id="{D3E984A2-A42B-F8E9-1AD4-6D7FD3DB1CB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82"/>
    </mc:Choice>
    <mc:Fallback xmlns="">
      <p:transition spd="slow" advTm="2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4"/>
          <p:cNvPicPr preferRelativeResize="0"/>
          <p:nvPr/>
        </p:nvPicPr>
        <p:blipFill rotWithShape="1">
          <a:blip r:embed="rId5">
            <a:alphaModFix/>
          </a:blip>
          <a:srcRect/>
          <a:stretch/>
        </p:blipFill>
        <p:spPr>
          <a:xfrm>
            <a:off x="0" y="0"/>
            <a:ext cx="9143974" cy="5143486"/>
          </a:xfrm>
          <a:prstGeom prst="rect">
            <a:avLst/>
          </a:prstGeom>
          <a:noFill/>
          <a:ln>
            <a:noFill/>
          </a:ln>
        </p:spPr>
      </p:pic>
      <p:sp>
        <p:nvSpPr>
          <p:cNvPr id="192" name="Google Shape;192;p24"/>
          <p:cNvSpPr txBox="1"/>
          <p:nvPr/>
        </p:nvSpPr>
        <p:spPr>
          <a:xfrm>
            <a:off x="2027503" y="1333120"/>
            <a:ext cx="4971000" cy="24006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500" b="1" dirty="0">
                <a:solidFill>
                  <a:srgbClr val="FFFFFF"/>
                </a:solidFill>
                <a:latin typeface="Roboto"/>
                <a:ea typeface="Roboto"/>
                <a:cs typeface="Roboto"/>
                <a:sym typeface="Roboto"/>
              </a:rPr>
              <a:t>Thank you</a:t>
            </a:r>
            <a:endParaRPr sz="2500" b="1" dirty="0">
              <a:solidFill>
                <a:srgbClr val="FFFFFF"/>
              </a:solidFill>
              <a:latin typeface="Roboto"/>
              <a:ea typeface="Roboto"/>
              <a:cs typeface="Roboto"/>
              <a:sym typeface="Roboto"/>
            </a:endParaRPr>
          </a:p>
          <a:p>
            <a:pPr marL="0" marR="0" lvl="0" indent="0" algn="l" rtl="0">
              <a:spcBef>
                <a:spcPts val="0"/>
              </a:spcBef>
              <a:spcAft>
                <a:spcPts val="0"/>
              </a:spcAft>
              <a:buNone/>
            </a:pPr>
            <a:r>
              <a:rPr lang="en" sz="2500" dirty="0">
                <a:solidFill>
                  <a:srgbClr val="FFFFFF"/>
                </a:solidFill>
                <a:latin typeface="Roboto Light"/>
                <a:ea typeface="Roboto Light"/>
                <a:cs typeface="Roboto Light"/>
                <a:sym typeface="Roboto Light"/>
              </a:rPr>
              <a:t>For any questions please contact:</a:t>
            </a:r>
          </a:p>
          <a:p>
            <a:pPr marL="342900" marR="0" lvl="0" indent="-342900" algn="l" rtl="0">
              <a:spcBef>
                <a:spcPts val="0"/>
              </a:spcBef>
              <a:spcAft>
                <a:spcPts val="0"/>
              </a:spcAft>
              <a:buFont typeface="Arial" panose="020B0604020202020204" pitchFamily="34" charset="0"/>
              <a:buChar char="•"/>
            </a:pPr>
            <a:endParaRPr lang="en" sz="2500" dirty="0">
              <a:solidFill>
                <a:srgbClr val="FFFFFF"/>
              </a:solidFill>
              <a:latin typeface="Roboto Light"/>
              <a:ea typeface="Roboto Light"/>
              <a:cs typeface="Roboto Light"/>
              <a:sym typeface="Roboto Light"/>
            </a:endParaRPr>
          </a:p>
          <a:p>
            <a:pPr marL="342900" marR="0" lvl="0" indent="-342900" algn="l" rtl="0">
              <a:spcBef>
                <a:spcPts val="0"/>
              </a:spcBef>
              <a:spcAft>
                <a:spcPts val="0"/>
              </a:spcAft>
              <a:buFont typeface="Arial" panose="020B0604020202020204" pitchFamily="34" charset="0"/>
              <a:buChar char="•"/>
            </a:pPr>
            <a:r>
              <a:rPr lang="en" sz="2500" dirty="0">
                <a:solidFill>
                  <a:srgbClr val="FFFFFF"/>
                </a:solidFill>
                <a:latin typeface="Roboto Light"/>
                <a:ea typeface="Roboto Light"/>
                <a:cs typeface="Roboto Light"/>
                <a:sym typeface="Roboto Light"/>
              </a:rPr>
              <a:t>Form Tutor</a:t>
            </a:r>
          </a:p>
          <a:p>
            <a:pPr marL="342900" marR="0" lvl="0" indent="-342900" algn="l" rtl="0">
              <a:spcBef>
                <a:spcPts val="0"/>
              </a:spcBef>
              <a:spcAft>
                <a:spcPts val="0"/>
              </a:spcAft>
              <a:buFont typeface="Arial" panose="020B0604020202020204" pitchFamily="34" charset="0"/>
              <a:buChar char="•"/>
            </a:pPr>
            <a:r>
              <a:rPr lang="en" sz="2500" dirty="0">
                <a:solidFill>
                  <a:srgbClr val="FFFFFF"/>
                </a:solidFill>
                <a:latin typeface="Roboto Light"/>
                <a:ea typeface="Roboto Light"/>
                <a:cs typeface="Roboto Light"/>
                <a:sym typeface="Roboto Light"/>
              </a:rPr>
              <a:t>Director of Key S</a:t>
            </a:r>
            <a:r>
              <a:rPr lang="en-GB" sz="2500" dirty="0">
                <a:solidFill>
                  <a:srgbClr val="FFFFFF"/>
                </a:solidFill>
                <a:latin typeface="Roboto Light"/>
                <a:ea typeface="Roboto Light"/>
                <a:cs typeface="Roboto Light"/>
                <a:sym typeface="Roboto Light"/>
              </a:rPr>
              <a:t>t</a:t>
            </a:r>
            <a:r>
              <a:rPr lang="en" sz="2500" dirty="0">
                <a:solidFill>
                  <a:srgbClr val="FFFFFF"/>
                </a:solidFill>
                <a:latin typeface="Roboto Light"/>
                <a:ea typeface="Roboto Light"/>
                <a:cs typeface="Roboto Light"/>
                <a:sym typeface="Roboto Light"/>
              </a:rPr>
              <a:t>age</a:t>
            </a:r>
          </a:p>
          <a:p>
            <a:pPr marL="342900" marR="0" lvl="0" indent="-342900" algn="l" rtl="0">
              <a:spcBef>
                <a:spcPts val="0"/>
              </a:spcBef>
              <a:spcAft>
                <a:spcPts val="0"/>
              </a:spcAft>
              <a:buFont typeface="Arial" panose="020B0604020202020204" pitchFamily="34" charset="0"/>
              <a:buChar char="•"/>
            </a:pPr>
            <a:r>
              <a:rPr lang="en" sz="2500" dirty="0">
                <a:solidFill>
                  <a:srgbClr val="FFFFFF"/>
                </a:solidFill>
                <a:latin typeface="Roboto Light"/>
                <a:ea typeface="Roboto Light"/>
                <a:cs typeface="Roboto Light"/>
                <a:sym typeface="Roboto Light"/>
              </a:rPr>
              <a:t>Mrs Gilton </a:t>
            </a:r>
            <a:endParaRPr sz="2500" dirty="0">
              <a:solidFill>
                <a:srgbClr val="FFFFFF"/>
              </a:solidFill>
              <a:latin typeface="Roboto Light"/>
              <a:ea typeface="Roboto Light"/>
              <a:cs typeface="Roboto Light"/>
              <a:sym typeface="Roboto Light"/>
            </a:endParaRPr>
          </a:p>
        </p:txBody>
      </p:sp>
      <p:cxnSp>
        <p:nvCxnSpPr>
          <p:cNvPr id="193" name="Google Shape;193;p24"/>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194" name="Google Shape;194;p24"/>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195" name="Google Shape;195;p24"/>
          <p:cNvPicPr preferRelativeResize="0"/>
          <p:nvPr/>
        </p:nvPicPr>
        <p:blipFill>
          <a:blip r:embed="rId6">
            <a:alphaModFix/>
          </a:blip>
          <a:stretch>
            <a:fillRect/>
          </a:stretch>
        </p:blipFill>
        <p:spPr>
          <a:xfrm>
            <a:off x="285087" y="4668603"/>
            <a:ext cx="1322671" cy="253425"/>
          </a:xfrm>
          <a:prstGeom prst="rect">
            <a:avLst/>
          </a:prstGeom>
          <a:noFill/>
          <a:ln>
            <a:noFill/>
          </a:ln>
        </p:spPr>
      </p:pic>
      <p:pic>
        <p:nvPicPr>
          <p:cNvPr id="2" name="Picture 1">
            <a:extLst>
              <a:ext uri="{FF2B5EF4-FFF2-40B4-BE49-F238E27FC236}">
                <a16:creationId xmlns:a16="http://schemas.microsoft.com/office/drawing/2014/main" id="{846C4000-232E-CA3F-9383-83C5BC2A9D93}"/>
              </a:ext>
            </a:extLst>
          </p:cNvPr>
          <p:cNvPicPr>
            <a:picLocks noChangeAspect="1"/>
          </p:cNvPicPr>
          <p:nvPr/>
        </p:nvPicPr>
        <p:blipFill>
          <a:blip r:embed="rId7"/>
          <a:stretch>
            <a:fillRect/>
          </a:stretch>
        </p:blipFill>
        <p:spPr>
          <a:xfrm>
            <a:off x="0" y="0"/>
            <a:ext cx="975445" cy="1030313"/>
          </a:xfrm>
          <a:prstGeom prst="rect">
            <a:avLst/>
          </a:prstGeom>
        </p:spPr>
      </p:pic>
      <p:pic>
        <p:nvPicPr>
          <p:cNvPr id="3" name="Audio 2">
            <a:hlinkClick r:id="" action="ppaction://media"/>
            <a:extLst>
              <a:ext uri="{FF2B5EF4-FFF2-40B4-BE49-F238E27FC236}">
                <a16:creationId xmlns:a16="http://schemas.microsoft.com/office/drawing/2014/main" id="{0A03DD50-BD71-327A-A2AE-FC790A8AE8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09"/>
    </mc:Choice>
    <mc:Fallback xmlns="">
      <p:transition spd="slow" advTm="1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677"/>
        </a:solid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a:blip r:embed="rId5">
            <a:alphaModFix/>
          </a:blip>
          <a:stretch>
            <a:fillRect/>
          </a:stretch>
        </p:blipFill>
        <p:spPr>
          <a:xfrm>
            <a:off x="285575" y="4668600"/>
            <a:ext cx="1321700" cy="253425"/>
          </a:xfrm>
          <a:prstGeom prst="rect">
            <a:avLst/>
          </a:prstGeom>
          <a:noFill/>
          <a:ln>
            <a:noFill/>
          </a:ln>
        </p:spPr>
      </p:pic>
      <p:cxnSp>
        <p:nvCxnSpPr>
          <p:cNvPr id="62" name="Google Shape;62;p14"/>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63" name="Google Shape;63;p14"/>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64" name="Google Shape;64;p14"/>
          <p:cNvPicPr preferRelativeResize="0"/>
          <p:nvPr/>
        </p:nvPicPr>
        <p:blipFill>
          <a:blip r:embed="rId6">
            <a:alphaModFix/>
          </a:blip>
          <a:stretch>
            <a:fillRect/>
          </a:stretch>
        </p:blipFill>
        <p:spPr>
          <a:xfrm>
            <a:off x="285087" y="4668603"/>
            <a:ext cx="1322671" cy="253425"/>
          </a:xfrm>
          <a:prstGeom prst="rect">
            <a:avLst/>
          </a:prstGeom>
          <a:noFill/>
          <a:ln>
            <a:noFill/>
          </a:ln>
        </p:spPr>
      </p:pic>
      <p:sp>
        <p:nvSpPr>
          <p:cNvPr id="65" name="Google Shape;65;p14"/>
          <p:cNvSpPr txBox="1"/>
          <p:nvPr/>
        </p:nvSpPr>
        <p:spPr>
          <a:xfrm>
            <a:off x="343946" y="105092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What is </a:t>
            </a:r>
            <a:r>
              <a:rPr lang="en" sz="2500">
                <a:solidFill>
                  <a:srgbClr val="FFFFFF"/>
                </a:solidFill>
                <a:latin typeface="Roboto Light"/>
                <a:ea typeface="Roboto Light"/>
                <a:cs typeface="Roboto Light"/>
                <a:sym typeface="Roboto Light"/>
              </a:rPr>
              <a:t>Pulse?</a:t>
            </a:r>
            <a:endParaRPr sz="4200">
              <a:solidFill>
                <a:srgbClr val="FFFFFF"/>
              </a:solidFill>
              <a:latin typeface="Roboto Light"/>
              <a:ea typeface="Roboto Light"/>
              <a:cs typeface="Roboto Light"/>
              <a:sym typeface="Roboto Light"/>
            </a:endParaRPr>
          </a:p>
        </p:txBody>
      </p:sp>
      <p:sp>
        <p:nvSpPr>
          <p:cNvPr id="66" name="Google Shape;66;p14"/>
          <p:cNvSpPr txBox="1"/>
          <p:nvPr/>
        </p:nvSpPr>
        <p:spPr>
          <a:xfrm>
            <a:off x="343950" y="1636270"/>
            <a:ext cx="3999900" cy="211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a:solidFill>
                  <a:schemeClr val="lt1"/>
                </a:solidFill>
                <a:latin typeface="Roboto"/>
                <a:ea typeface="Roboto"/>
                <a:cs typeface="Roboto"/>
                <a:sym typeface="Roboto"/>
              </a:rPr>
              <a:t>Pulse is an app you can use to check in with your mental, social and physical wellbeing</a:t>
            </a:r>
            <a:endParaRPr sz="13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300" b="1">
                <a:solidFill>
                  <a:schemeClr val="lt1"/>
                </a:solidFill>
                <a:latin typeface="Roboto"/>
                <a:ea typeface="Roboto"/>
                <a:cs typeface="Roboto"/>
                <a:sym typeface="Roboto"/>
              </a:rPr>
              <a:t>It takes 60 seconds, once a week.</a:t>
            </a:r>
            <a:endParaRPr sz="1300" b="1">
              <a:solidFill>
                <a:schemeClr val="lt1"/>
              </a:solidFill>
              <a:latin typeface="Roboto"/>
              <a:ea typeface="Roboto"/>
              <a:cs typeface="Roboto"/>
              <a:sym typeface="Roboto"/>
            </a:endParaRPr>
          </a:p>
          <a:p>
            <a:pPr marL="457200" lvl="0" indent="-311150" algn="l" rtl="0">
              <a:lnSpc>
                <a:spcPct val="100000"/>
              </a:lnSpc>
              <a:spcBef>
                <a:spcPts val="1400"/>
              </a:spcBef>
              <a:spcAft>
                <a:spcPts val="0"/>
              </a:spcAft>
              <a:buClr>
                <a:srgbClr val="00BBB4"/>
              </a:buClr>
              <a:buSzPts val="1300"/>
              <a:buFont typeface="Roboto"/>
              <a:buChar char="●"/>
            </a:pPr>
            <a:r>
              <a:rPr lang="en" sz="1300">
                <a:solidFill>
                  <a:schemeClr val="lt1"/>
                </a:solidFill>
                <a:latin typeface="Roboto"/>
                <a:ea typeface="Roboto"/>
                <a:cs typeface="Roboto"/>
                <a:sym typeface="Roboto"/>
              </a:rPr>
              <a:t>You can reach out for help</a:t>
            </a:r>
            <a:endParaRPr sz="1300">
              <a:solidFill>
                <a:schemeClr val="lt1"/>
              </a:solidFill>
              <a:latin typeface="Roboto"/>
              <a:ea typeface="Roboto"/>
              <a:cs typeface="Roboto"/>
              <a:sym typeface="Roboto"/>
            </a:endParaRPr>
          </a:p>
          <a:p>
            <a:pPr marL="457200" lvl="0" indent="-311150" algn="l" rtl="0">
              <a:lnSpc>
                <a:spcPct val="100000"/>
              </a:lnSpc>
              <a:spcBef>
                <a:spcPts val="0"/>
              </a:spcBef>
              <a:spcAft>
                <a:spcPts val="0"/>
              </a:spcAft>
              <a:buClr>
                <a:srgbClr val="00BBB4"/>
              </a:buClr>
              <a:buSzPts val="1300"/>
              <a:buFont typeface="Roboto"/>
              <a:buChar char="●"/>
            </a:pPr>
            <a:r>
              <a:rPr lang="en" sz="1300">
                <a:solidFill>
                  <a:schemeClr val="lt1"/>
                </a:solidFill>
                <a:latin typeface="Roboto"/>
                <a:ea typeface="Roboto"/>
                <a:cs typeface="Roboto"/>
                <a:sym typeface="Roboto"/>
              </a:rPr>
              <a:t>You can send thanks to staff or peers</a:t>
            </a:r>
            <a:endParaRPr sz="1300">
              <a:solidFill>
                <a:schemeClr val="lt1"/>
              </a:solidFill>
              <a:latin typeface="Roboto"/>
              <a:ea typeface="Roboto"/>
              <a:cs typeface="Roboto"/>
              <a:sym typeface="Roboto"/>
            </a:endParaRPr>
          </a:p>
          <a:p>
            <a:pPr marL="457200" lvl="0" indent="-311150" algn="l" rtl="0">
              <a:lnSpc>
                <a:spcPct val="100000"/>
              </a:lnSpc>
              <a:spcBef>
                <a:spcPts val="0"/>
              </a:spcBef>
              <a:spcAft>
                <a:spcPts val="0"/>
              </a:spcAft>
              <a:buClr>
                <a:srgbClr val="00BBB4"/>
              </a:buClr>
              <a:buSzPts val="1300"/>
              <a:buFont typeface="Roboto"/>
              <a:buChar char="●"/>
            </a:pPr>
            <a:r>
              <a:rPr lang="en" sz="1300">
                <a:solidFill>
                  <a:schemeClr val="lt1"/>
                </a:solidFill>
                <a:latin typeface="Roboto"/>
                <a:ea typeface="Roboto"/>
                <a:cs typeface="Roboto"/>
                <a:sym typeface="Roboto"/>
              </a:rPr>
              <a:t>Give anonymous feedback about your experience at school </a:t>
            </a:r>
            <a:endParaRPr sz="400">
              <a:solidFill>
                <a:srgbClr val="FFFFFF"/>
              </a:solidFill>
              <a:latin typeface="Roboto"/>
              <a:ea typeface="Roboto"/>
              <a:cs typeface="Roboto"/>
              <a:sym typeface="Roboto"/>
            </a:endParaRPr>
          </a:p>
        </p:txBody>
      </p:sp>
      <p:pic>
        <p:nvPicPr>
          <p:cNvPr id="67" name="Google Shape;67;p14"/>
          <p:cNvPicPr preferRelativeResize="0"/>
          <p:nvPr/>
        </p:nvPicPr>
        <p:blipFill>
          <a:blip r:embed="rId7">
            <a:alphaModFix/>
          </a:blip>
          <a:stretch>
            <a:fillRect/>
          </a:stretch>
        </p:blipFill>
        <p:spPr>
          <a:xfrm rot="-583215">
            <a:off x="3800419" y="515980"/>
            <a:ext cx="2710887" cy="3422890"/>
          </a:xfrm>
          <a:prstGeom prst="rect">
            <a:avLst/>
          </a:prstGeom>
          <a:noFill/>
          <a:ln>
            <a:noFill/>
          </a:ln>
        </p:spPr>
      </p:pic>
      <p:pic>
        <p:nvPicPr>
          <p:cNvPr id="68" name="Google Shape;68;p14"/>
          <p:cNvPicPr preferRelativeResize="0"/>
          <p:nvPr/>
        </p:nvPicPr>
        <p:blipFill>
          <a:blip r:embed="rId8">
            <a:alphaModFix/>
          </a:blip>
          <a:stretch>
            <a:fillRect/>
          </a:stretch>
        </p:blipFill>
        <p:spPr>
          <a:xfrm rot="927685">
            <a:off x="5834020" y="510142"/>
            <a:ext cx="2726784" cy="3374612"/>
          </a:xfrm>
          <a:prstGeom prst="rect">
            <a:avLst/>
          </a:prstGeom>
          <a:noFill/>
          <a:ln>
            <a:noFill/>
          </a:ln>
        </p:spPr>
      </p:pic>
      <p:pic>
        <p:nvPicPr>
          <p:cNvPr id="69" name="Google Shape;69;p14"/>
          <p:cNvPicPr preferRelativeResize="0"/>
          <p:nvPr/>
        </p:nvPicPr>
        <p:blipFill>
          <a:blip r:embed="rId9">
            <a:alphaModFix/>
          </a:blip>
          <a:stretch>
            <a:fillRect/>
          </a:stretch>
        </p:blipFill>
        <p:spPr>
          <a:xfrm>
            <a:off x="4655175" y="207725"/>
            <a:ext cx="3076293" cy="3807124"/>
          </a:xfrm>
          <a:prstGeom prst="rect">
            <a:avLst/>
          </a:prstGeom>
          <a:noFill/>
          <a:ln>
            <a:noFill/>
          </a:ln>
        </p:spPr>
      </p:pic>
      <p:pic>
        <p:nvPicPr>
          <p:cNvPr id="70" name="Google Shape;70;p14"/>
          <p:cNvPicPr preferRelativeResize="0"/>
          <p:nvPr/>
        </p:nvPicPr>
        <p:blipFill>
          <a:blip r:embed="rId10">
            <a:alphaModFix/>
          </a:blip>
          <a:stretch>
            <a:fillRect/>
          </a:stretch>
        </p:blipFill>
        <p:spPr>
          <a:xfrm>
            <a:off x="5387025" y="3824942"/>
            <a:ext cx="1889000" cy="362200"/>
          </a:xfrm>
          <a:prstGeom prst="rect">
            <a:avLst/>
          </a:prstGeom>
          <a:noFill/>
          <a:ln>
            <a:noFill/>
          </a:ln>
        </p:spPr>
      </p:pic>
      <p:pic>
        <p:nvPicPr>
          <p:cNvPr id="4" name="Picture 3" descr="A picture containing clipart, drawing, crest, symbol&#10;&#10;Description automatically generated">
            <a:extLst>
              <a:ext uri="{FF2B5EF4-FFF2-40B4-BE49-F238E27FC236}">
                <a16:creationId xmlns:a16="http://schemas.microsoft.com/office/drawing/2014/main" id="{5BBDA569-A572-6A9F-B2D3-CC5D7E758DA8}"/>
              </a:ext>
            </a:extLst>
          </p:cNvPr>
          <p:cNvPicPr>
            <a:picLocks noChangeAspect="1"/>
          </p:cNvPicPr>
          <p:nvPr/>
        </p:nvPicPr>
        <p:blipFill>
          <a:blip r:embed="rId11"/>
          <a:stretch>
            <a:fillRect/>
          </a:stretch>
        </p:blipFill>
        <p:spPr>
          <a:xfrm>
            <a:off x="7046" y="4704"/>
            <a:ext cx="939376" cy="995082"/>
          </a:xfrm>
          <a:prstGeom prst="rect">
            <a:avLst/>
          </a:prstGeom>
        </p:spPr>
      </p:pic>
      <p:pic>
        <p:nvPicPr>
          <p:cNvPr id="7" name="Audio 6">
            <a:hlinkClick r:id="" action="ppaction://media"/>
            <a:extLst>
              <a:ext uri="{FF2B5EF4-FFF2-40B4-BE49-F238E27FC236}">
                <a16:creationId xmlns:a16="http://schemas.microsoft.com/office/drawing/2014/main" id="{5E8E18B8-6D6D-8CA2-D03B-9846151387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88"/>
    </mc:Choice>
    <mc:Fallback xmlns="">
      <p:transition spd="slow" advTm="4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5">
            <a:alphaModFix/>
          </a:blip>
          <a:srcRect t="34065" b="6598"/>
          <a:stretch/>
        </p:blipFill>
        <p:spPr>
          <a:xfrm>
            <a:off x="0" y="0"/>
            <a:ext cx="9144000" cy="3052026"/>
          </a:xfrm>
          <a:prstGeom prst="rect">
            <a:avLst/>
          </a:prstGeom>
          <a:noFill/>
          <a:ln>
            <a:noFill/>
          </a:ln>
        </p:spPr>
      </p:pic>
      <p:sp>
        <p:nvSpPr>
          <p:cNvPr id="76" name="Google Shape;76;p15"/>
          <p:cNvSpPr txBox="1"/>
          <p:nvPr/>
        </p:nvSpPr>
        <p:spPr>
          <a:xfrm>
            <a:off x="343946" y="104872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What is </a:t>
            </a:r>
            <a:r>
              <a:rPr lang="en" sz="2500">
                <a:solidFill>
                  <a:srgbClr val="FFFFFF"/>
                </a:solidFill>
                <a:latin typeface="Roboto Light"/>
                <a:ea typeface="Roboto Light"/>
                <a:cs typeface="Roboto Light"/>
                <a:sym typeface="Roboto Light"/>
              </a:rPr>
              <a:t>Wellbeing?</a:t>
            </a:r>
            <a:endParaRPr sz="4200">
              <a:solidFill>
                <a:srgbClr val="FFFFFF"/>
              </a:solidFill>
              <a:latin typeface="Roboto Light"/>
              <a:ea typeface="Roboto Light"/>
              <a:cs typeface="Roboto Light"/>
              <a:sym typeface="Roboto Light"/>
            </a:endParaRPr>
          </a:p>
        </p:txBody>
      </p:sp>
      <p:cxnSp>
        <p:nvCxnSpPr>
          <p:cNvPr id="77" name="Google Shape;77;p15"/>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78" name="Google Shape;78;p15"/>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79" name="Google Shape;79;p15"/>
          <p:cNvPicPr preferRelativeResize="0"/>
          <p:nvPr/>
        </p:nvPicPr>
        <p:blipFill>
          <a:blip r:embed="rId6">
            <a:alphaModFix/>
          </a:blip>
          <a:stretch>
            <a:fillRect/>
          </a:stretch>
        </p:blipFill>
        <p:spPr>
          <a:xfrm>
            <a:off x="285087" y="4668603"/>
            <a:ext cx="1322671" cy="253425"/>
          </a:xfrm>
          <a:prstGeom prst="rect">
            <a:avLst/>
          </a:prstGeom>
          <a:noFill/>
          <a:ln>
            <a:noFill/>
          </a:ln>
        </p:spPr>
      </p:pic>
      <p:pic>
        <p:nvPicPr>
          <p:cNvPr id="80" name="Google Shape;80;p15"/>
          <p:cNvPicPr preferRelativeResize="0"/>
          <p:nvPr/>
        </p:nvPicPr>
        <p:blipFill>
          <a:blip r:embed="rId7">
            <a:alphaModFix/>
          </a:blip>
          <a:stretch>
            <a:fillRect/>
          </a:stretch>
        </p:blipFill>
        <p:spPr>
          <a:xfrm>
            <a:off x="285575" y="4668600"/>
            <a:ext cx="1321700" cy="253425"/>
          </a:xfrm>
          <a:prstGeom prst="rect">
            <a:avLst/>
          </a:prstGeom>
          <a:noFill/>
          <a:ln>
            <a:noFill/>
          </a:ln>
        </p:spPr>
      </p:pic>
      <p:cxnSp>
        <p:nvCxnSpPr>
          <p:cNvPr id="81" name="Google Shape;81;p15"/>
          <p:cNvCxnSpPr/>
          <p:nvPr/>
        </p:nvCxnSpPr>
        <p:spPr>
          <a:xfrm>
            <a:off x="343950" y="4537275"/>
            <a:ext cx="8456100" cy="0"/>
          </a:xfrm>
          <a:prstGeom prst="straightConnector1">
            <a:avLst/>
          </a:prstGeom>
          <a:noFill/>
          <a:ln w="9525" cap="flat" cmpd="sng">
            <a:solidFill>
              <a:schemeClr val="dk1"/>
            </a:solidFill>
            <a:prstDash val="solid"/>
            <a:round/>
            <a:headEnd type="none" w="med" len="med"/>
            <a:tailEnd type="none" w="med" len="med"/>
          </a:ln>
        </p:spPr>
      </p:cxnSp>
      <p:sp>
        <p:nvSpPr>
          <p:cNvPr id="82" name="Google Shape;82;p15"/>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sp>
        <p:nvSpPr>
          <p:cNvPr id="83" name="Google Shape;83;p15"/>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000000"/>
                </a:solidFill>
                <a:latin typeface="Roboto"/>
                <a:ea typeface="Roboto"/>
                <a:cs typeface="Roboto"/>
                <a:sym typeface="Roboto"/>
              </a:rPr>
              <a:t>Smoothwall.com/pulse</a:t>
            </a:r>
            <a:endParaRPr b="1"/>
          </a:p>
        </p:txBody>
      </p:sp>
      <p:pic>
        <p:nvPicPr>
          <p:cNvPr id="84" name="Google Shape;84;p15"/>
          <p:cNvPicPr preferRelativeResize="0"/>
          <p:nvPr/>
        </p:nvPicPr>
        <p:blipFill>
          <a:blip r:embed="rId8">
            <a:alphaModFix/>
          </a:blip>
          <a:stretch>
            <a:fillRect/>
          </a:stretch>
        </p:blipFill>
        <p:spPr>
          <a:xfrm>
            <a:off x="1263700" y="2695350"/>
            <a:ext cx="2366950" cy="2366950"/>
          </a:xfrm>
          <a:prstGeom prst="rect">
            <a:avLst/>
          </a:prstGeom>
          <a:noFill/>
          <a:ln>
            <a:noFill/>
          </a:ln>
        </p:spPr>
      </p:pic>
      <p:pic>
        <p:nvPicPr>
          <p:cNvPr id="85" name="Google Shape;85;p15"/>
          <p:cNvPicPr preferRelativeResize="0"/>
          <p:nvPr/>
        </p:nvPicPr>
        <p:blipFill>
          <a:blip r:embed="rId9">
            <a:alphaModFix/>
          </a:blip>
          <a:stretch>
            <a:fillRect/>
          </a:stretch>
        </p:blipFill>
        <p:spPr>
          <a:xfrm>
            <a:off x="3547025" y="271538"/>
            <a:ext cx="4659574" cy="4600424"/>
          </a:xfrm>
          <a:prstGeom prst="rect">
            <a:avLst/>
          </a:prstGeom>
          <a:noFill/>
          <a:ln>
            <a:noFill/>
          </a:ln>
        </p:spPr>
      </p:pic>
      <p:pic>
        <p:nvPicPr>
          <p:cNvPr id="2" name="Picture 1">
            <a:extLst>
              <a:ext uri="{FF2B5EF4-FFF2-40B4-BE49-F238E27FC236}">
                <a16:creationId xmlns:a16="http://schemas.microsoft.com/office/drawing/2014/main" id="{9DDFE52C-1655-14C3-DE2A-AFBDA5801126}"/>
              </a:ext>
            </a:extLst>
          </p:cNvPr>
          <p:cNvPicPr>
            <a:picLocks noChangeAspect="1"/>
          </p:cNvPicPr>
          <p:nvPr/>
        </p:nvPicPr>
        <p:blipFill>
          <a:blip r:embed="rId10"/>
          <a:stretch>
            <a:fillRect/>
          </a:stretch>
        </p:blipFill>
        <p:spPr>
          <a:xfrm>
            <a:off x="8153" y="0"/>
            <a:ext cx="938269" cy="993909"/>
          </a:xfrm>
          <a:prstGeom prst="rect">
            <a:avLst/>
          </a:prstGeom>
        </p:spPr>
      </p:pic>
      <p:pic>
        <p:nvPicPr>
          <p:cNvPr id="6" name="Audio 5">
            <a:hlinkClick r:id="" action="ppaction://media"/>
            <a:extLst>
              <a:ext uri="{FF2B5EF4-FFF2-40B4-BE49-F238E27FC236}">
                <a16:creationId xmlns:a16="http://schemas.microsoft.com/office/drawing/2014/main" id="{43DCC29D-99FF-448C-C02E-7E1CE8B97F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767"/>
    </mc:Choice>
    <mc:Fallback xmlns="">
      <p:transition spd="slow" advTm="6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6"/>
          <p:cNvPicPr preferRelativeResize="0"/>
          <p:nvPr/>
        </p:nvPicPr>
        <p:blipFill>
          <a:blip r:embed="rId5">
            <a:alphaModFix/>
          </a:blip>
          <a:stretch>
            <a:fillRect/>
          </a:stretch>
        </p:blipFill>
        <p:spPr>
          <a:xfrm>
            <a:off x="0" y="0"/>
            <a:ext cx="9144000" cy="5143500"/>
          </a:xfrm>
          <a:prstGeom prst="rect">
            <a:avLst/>
          </a:prstGeom>
          <a:noFill/>
          <a:ln>
            <a:noFill/>
          </a:ln>
        </p:spPr>
      </p:pic>
      <p:sp>
        <p:nvSpPr>
          <p:cNvPr id="91" name="Google Shape;91;p16"/>
          <p:cNvSpPr txBox="1"/>
          <p:nvPr/>
        </p:nvSpPr>
        <p:spPr>
          <a:xfrm>
            <a:off x="343946" y="105977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How does </a:t>
            </a:r>
            <a:r>
              <a:rPr lang="en" sz="2500">
                <a:solidFill>
                  <a:srgbClr val="FFFFFF"/>
                </a:solidFill>
                <a:latin typeface="Roboto Light"/>
                <a:ea typeface="Roboto Light"/>
                <a:cs typeface="Roboto Light"/>
                <a:sym typeface="Roboto Light"/>
              </a:rPr>
              <a:t>Pulse work?</a:t>
            </a:r>
            <a:endParaRPr sz="4200">
              <a:solidFill>
                <a:srgbClr val="FFFFFF"/>
              </a:solidFill>
              <a:latin typeface="Roboto Light"/>
              <a:ea typeface="Roboto Light"/>
              <a:cs typeface="Roboto Light"/>
              <a:sym typeface="Roboto Light"/>
            </a:endParaRPr>
          </a:p>
        </p:txBody>
      </p:sp>
      <p:pic>
        <p:nvPicPr>
          <p:cNvPr id="92" name="Google Shape;92;p16"/>
          <p:cNvPicPr preferRelativeResize="0"/>
          <p:nvPr/>
        </p:nvPicPr>
        <p:blipFill>
          <a:blip r:embed="rId6">
            <a:alphaModFix/>
          </a:blip>
          <a:stretch>
            <a:fillRect/>
          </a:stretch>
        </p:blipFill>
        <p:spPr>
          <a:xfrm>
            <a:off x="4083050" y="310797"/>
            <a:ext cx="4357831" cy="4357801"/>
          </a:xfrm>
          <a:prstGeom prst="rect">
            <a:avLst/>
          </a:prstGeom>
          <a:noFill/>
          <a:ln>
            <a:noFill/>
          </a:ln>
        </p:spPr>
      </p:pic>
      <p:cxnSp>
        <p:nvCxnSpPr>
          <p:cNvPr id="93" name="Google Shape;93;p16"/>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94" name="Google Shape;94;p16"/>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95" name="Google Shape;95;p16"/>
          <p:cNvPicPr preferRelativeResize="0"/>
          <p:nvPr/>
        </p:nvPicPr>
        <p:blipFill>
          <a:blip r:embed="rId7">
            <a:alphaModFix/>
          </a:blip>
          <a:stretch>
            <a:fillRect/>
          </a:stretch>
        </p:blipFill>
        <p:spPr>
          <a:xfrm>
            <a:off x="285087" y="4668603"/>
            <a:ext cx="1322671" cy="253425"/>
          </a:xfrm>
          <a:prstGeom prst="rect">
            <a:avLst/>
          </a:prstGeom>
          <a:noFill/>
          <a:ln>
            <a:noFill/>
          </a:ln>
        </p:spPr>
      </p:pic>
      <p:pic>
        <p:nvPicPr>
          <p:cNvPr id="2" name="Picture 1">
            <a:extLst>
              <a:ext uri="{FF2B5EF4-FFF2-40B4-BE49-F238E27FC236}">
                <a16:creationId xmlns:a16="http://schemas.microsoft.com/office/drawing/2014/main" id="{E59E99E2-A6D9-B840-D0B5-FFBCA494100B}"/>
              </a:ext>
            </a:extLst>
          </p:cNvPr>
          <p:cNvPicPr>
            <a:picLocks noChangeAspect="1"/>
          </p:cNvPicPr>
          <p:nvPr/>
        </p:nvPicPr>
        <p:blipFill>
          <a:blip r:embed="rId8"/>
          <a:stretch>
            <a:fillRect/>
          </a:stretch>
        </p:blipFill>
        <p:spPr>
          <a:xfrm>
            <a:off x="0" y="1"/>
            <a:ext cx="952070" cy="1008528"/>
          </a:xfrm>
          <a:prstGeom prst="rect">
            <a:avLst/>
          </a:prstGeom>
        </p:spPr>
      </p:pic>
      <p:pic>
        <p:nvPicPr>
          <p:cNvPr id="3" name="Audio 2">
            <a:hlinkClick r:id="" action="ppaction://media"/>
            <a:extLst>
              <a:ext uri="{FF2B5EF4-FFF2-40B4-BE49-F238E27FC236}">
                <a16:creationId xmlns:a16="http://schemas.microsoft.com/office/drawing/2014/main" id="{40C0C640-695D-BFAE-129A-8C1442095B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15"/>
    </mc:Choice>
    <mc:Fallback xmlns="">
      <p:transition spd="slow" advTm="3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1" name="Google Shape;10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2" name="Google Shape;102;p17"/>
          <p:cNvPicPr preferRelativeResize="0"/>
          <p:nvPr/>
        </p:nvPicPr>
        <p:blipFill>
          <a:blip r:embed="rId5">
            <a:alphaModFix/>
          </a:blip>
          <a:stretch>
            <a:fillRect/>
          </a:stretch>
        </p:blipFill>
        <p:spPr>
          <a:xfrm>
            <a:off x="0" y="0"/>
            <a:ext cx="9144000" cy="5143500"/>
          </a:xfrm>
          <a:prstGeom prst="rect">
            <a:avLst/>
          </a:prstGeom>
          <a:noFill/>
          <a:ln>
            <a:noFill/>
          </a:ln>
        </p:spPr>
      </p:pic>
      <p:sp>
        <p:nvSpPr>
          <p:cNvPr id="103" name="Google Shape;103;p17"/>
          <p:cNvSpPr txBox="1"/>
          <p:nvPr/>
        </p:nvSpPr>
        <p:spPr>
          <a:xfrm>
            <a:off x="343946" y="105977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The big </a:t>
            </a:r>
            <a:r>
              <a:rPr lang="en" sz="2500">
                <a:solidFill>
                  <a:srgbClr val="FFFFFF"/>
                </a:solidFill>
                <a:latin typeface="Roboto Light"/>
                <a:ea typeface="Roboto Light"/>
                <a:cs typeface="Roboto Light"/>
                <a:sym typeface="Roboto Light"/>
              </a:rPr>
              <a:t>question</a:t>
            </a:r>
            <a:endParaRPr sz="4200">
              <a:solidFill>
                <a:srgbClr val="FFFFFF"/>
              </a:solidFill>
              <a:latin typeface="Roboto Light"/>
              <a:ea typeface="Roboto Light"/>
              <a:cs typeface="Roboto Light"/>
              <a:sym typeface="Roboto Light"/>
            </a:endParaRPr>
          </a:p>
        </p:txBody>
      </p:sp>
      <p:cxnSp>
        <p:nvCxnSpPr>
          <p:cNvPr id="104" name="Google Shape;104;p17"/>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105" name="Google Shape;105;p17"/>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106" name="Google Shape;106;p17"/>
          <p:cNvPicPr preferRelativeResize="0"/>
          <p:nvPr/>
        </p:nvPicPr>
        <p:blipFill>
          <a:blip r:embed="rId6">
            <a:alphaModFix/>
          </a:blip>
          <a:stretch>
            <a:fillRect/>
          </a:stretch>
        </p:blipFill>
        <p:spPr>
          <a:xfrm>
            <a:off x="285087" y="4668603"/>
            <a:ext cx="1322671" cy="253425"/>
          </a:xfrm>
          <a:prstGeom prst="rect">
            <a:avLst/>
          </a:prstGeom>
          <a:noFill/>
          <a:ln>
            <a:noFill/>
          </a:ln>
        </p:spPr>
      </p:pic>
      <p:pic>
        <p:nvPicPr>
          <p:cNvPr id="107" name="Google Shape;107;p17"/>
          <p:cNvPicPr preferRelativeResize="0"/>
          <p:nvPr/>
        </p:nvPicPr>
        <p:blipFill>
          <a:blip r:embed="rId7">
            <a:alphaModFix/>
          </a:blip>
          <a:stretch>
            <a:fillRect/>
          </a:stretch>
        </p:blipFill>
        <p:spPr>
          <a:xfrm>
            <a:off x="2496124" y="0"/>
            <a:ext cx="3724311" cy="4702474"/>
          </a:xfrm>
          <a:prstGeom prst="rect">
            <a:avLst/>
          </a:prstGeom>
          <a:noFill/>
          <a:ln>
            <a:noFill/>
          </a:ln>
        </p:spPr>
      </p:pic>
      <p:pic>
        <p:nvPicPr>
          <p:cNvPr id="2" name="Picture 1">
            <a:extLst>
              <a:ext uri="{FF2B5EF4-FFF2-40B4-BE49-F238E27FC236}">
                <a16:creationId xmlns:a16="http://schemas.microsoft.com/office/drawing/2014/main" id="{06F30430-216F-63D6-DDC9-769AEC8BEB1E}"/>
              </a:ext>
            </a:extLst>
          </p:cNvPr>
          <p:cNvPicPr>
            <a:picLocks noChangeAspect="1"/>
          </p:cNvPicPr>
          <p:nvPr/>
        </p:nvPicPr>
        <p:blipFill>
          <a:blip r:embed="rId8"/>
          <a:stretch>
            <a:fillRect/>
          </a:stretch>
        </p:blipFill>
        <p:spPr>
          <a:xfrm>
            <a:off x="0" y="-21025"/>
            <a:ext cx="1000448" cy="1059775"/>
          </a:xfrm>
          <a:prstGeom prst="rect">
            <a:avLst/>
          </a:prstGeom>
        </p:spPr>
      </p:pic>
      <p:pic>
        <p:nvPicPr>
          <p:cNvPr id="4" name="Audio 3">
            <a:hlinkClick r:id="" action="ppaction://media"/>
            <a:extLst>
              <a:ext uri="{FF2B5EF4-FFF2-40B4-BE49-F238E27FC236}">
                <a16:creationId xmlns:a16="http://schemas.microsoft.com/office/drawing/2014/main" id="{BD0B71A9-8C5A-05AB-4E22-713B0946F4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77"/>
    </mc:Choice>
    <mc:Fallback xmlns="">
      <p:transition spd="slow" advTm="1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a:blip r:embed="rId5">
            <a:alphaModFix/>
          </a:blip>
          <a:stretch>
            <a:fillRect/>
          </a:stretch>
        </p:blipFill>
        <p:spPr>
          <a:xfrm>
            <a:off x="0" y="0"/>
            <a:ext cx="9144000" cy="5143500"/>
          </a:xfrm>
          <a:prstGeom prst="rect">
            <a:avLst/>
          </a:prstGeom>
          <a:noFill/>
          <a:ln>
            <a:noFill/>
          </a:ln>
        </p:spPr>
      </p:pic>
      <p:sp>
        <p:nvSpPr>
          <p:cNvPr id="113" name="Google Shape;113;p18"/>
          <p:cNvSpPr txBox="1"/>
          <p:nvPr/>
        </p:nvSpPr>
        <p:spPr>
          <a:xfrm>
            <a:off x="343946" y="105977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What if </a:t>
            </a:r>
            <a:r>
              <a:rPr lang="en" sz="2500">
                <a:solidFill>
                  <a:srgbClr val="FFFFFF"/>
                </a:solidFill>
                <a:latin typeface="Roboto Light"/>
                <a:ea typeface="Roboto Light"/>
                <a:cs typeface="Roboto Light"/>
                <a:sym typeface="Roboto Light"/>
              </a:rPr>
              <a:t>you ask for help?</a:t>
            </a:r>
            <a:endParaRPr sz="4200">
              <a:solidFill>
                <a:srgbClr val="FFFFFF"/>
              </a:solidFill>
              <a:latin typeface="Roboto Light"/>
              <a:ea typeface="Roboto Light"/>
              <a:cs typeface="Roboto Light"/>
              <a:sym typeface="Roboto Light"/>
            </a:endParaRPr>
          </a:p>
        </p:txBody>
      </p:sp>
      <p:cxnSp>
        <p:nvCxnSpPr>
          <p:cNvPr id="114" name="Google Shape;114;p18"/>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115" name="Google Shape;115;p18"/>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116" name="Google Shape;116;p18"/>
          <p:cNvPicPr preferRelativeResize="0"/>
          <p:nvPr/>
        </p:nvPicPr>
        <p:blipFill>
          <a:blip r:embed="rId6">
            <a:alphaModFix/>
          </a:blip>
          <a:stretch>
            <a:fillRect/>
          </a:stretch>
        </p:blipFill>
        <p:spPr>
          <a:xfrm>
            <a:off x="285087" y="4668603"/>
            <a:ext cx="1322671" cy="253425"/>
          </a:xfrm>
          <a:prstGeom prst="rect">
            <a:avLst/>
          </a:prstGeom>
          <a:noFill/>
          <a:ln>
            <a:noFill/>
          </a:ln>
        </p:spPr>
      </p:pic>
      <p:pic>
        <p:nvPicPr>
          <p:cNvPr id="117" name="Google Shape;117;p18"/>
          <p:cNvPicPr preferRelativeResize="0"/>
          <p:nvPr/>
        </p:nvPicPr>
        <p:blipFill>
          <a:blip r:embed="rId7">
            <a:alphaModFix/>
          </a:blip>
          <a:stretch>
            <a:fillRect/>
          </a:stretch>
        </p:blipFill>
        <p:spPr>
          <a:xfrm>
            <a:off x="3616149" y="-84025"/>
            <a:ext cx="3724311" cy="4702474"/>
          </a:xfrm>
          <a:prstGeom prst="rect">
            <a:avLst/>
          </a:prstGeom>
          <a:noFill/>
          <a:ln>
            <a:noFill/>
          </a:ln>
        </p:spPr>
      </p:pic>
      <p:sp>
        <p:nvSpPr>
          <p:cNvPr id="118" name="Google Shape;118;p18"/>
          <p:cNvSpPr txBox="1"/>
          <p:nvPr/>
        </p:nvSpPr>
        <p:spPr>
          <a:xfrm>
            <a:off x="343950" y="1636270"/>
            <a:ext cx="3999900" cy="2110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5677"/>
              </a:buClr>
              <a:buSzPts val="1400"/>
              <a:buChar char="●"/>
            </a:pPr>
            <a:r>
              <a:rPr lang="en">
                <a:solidFill>
                  <a:schemeClr val="lt1"/>
                </a:solidFill>
              </a:rPr>
              <a:t>You can choose who you would like</a:t>
            </a:r>
            <a:br>
              <a:rPr lang="en">
                <a:solidFill>
                  <a:schemeClr val="lt1"/>
                </a:solidFill>
              </a:rPr>
            </a:br>
            <a:r>
              <a:rPr lang="en">
                <a:solidFill>
                  <a:schemeClr val="lt1"/>
                </a:solidFill>
              </a:rPr>
              <a:t>to speak to</a:t>
            </a:r>
            <a:endParaRPr>
              <a:solidFill>
                <a:schemeClr val="lt1"/>
              </a:solidFill>
            </a:endParaRPr>
          </a:p>
          <a:p>
            <a:pPr marL="457200" lvl="0" indent="-317500" algn="l" rtl="0">
              <a:lnSpc>
                <a:spcPct val="115000"/>
              </a:lnSpc>
              <a:spcBef>
                <a:spcPts val="0"/>
              </a:spcBef>
              <a:spcAft>
                <a:spcPts val="0"/>
              </a:spcAft>
              <a:buClr>
                <a:srgbClr val="005677"/>
              </a:buClr>
              <a:buSzPts val="1400"/>
              <a:buChar char="●"/>
            </a:pPr>
            <a:r>
              <a:rPr lang="en">
                <a:solidFill>
                  <a:schemeClr val="lt1"/>
                </a:solidFill>
              </a:rPr>
              <a:t>Staff members are notified by an email  </a:t>
            </a:r>
            <a:endParaRPr>
              <a:solidFill>
                <a:schemeClr val="lt1"/>
              </a:solidFill>
            </a:endParaRPr>
          </a:p>
          <a:p>
            <a:pPr marL="457200" lvl="0" indent="-317500" algn="l" rtl="0">
              <a:lnSpc>
                <a:spcPct val="115000"/>
              </a:lnSpc>
              <a:spcBef>
                <a:spcPts val="0"/>
              </a:spcBef>
              <a:spcAft>
                <a:spcPts val="0"/>
              </a:spcAft>
              <a:buClr>
                <a:srgbClr val="005677"/>
              </a:buClr>
              <a:buSzPts val="1400"/>
              <a:buChar char="●"/>
            </a:pPr>
            <a:r>
              <a:rPr lang="en">
                <a:solidFill>
                  <a:schemeClr val="lt1"/>
                </a:solidFill>
              </a:rPr>
              <a:t>They will approach you discreetly</a:t>
            </a:r>
            <a:endParaRPr>
              <a:solidFill>
                <a:schemeClr val="lt1"/>
              </a:solidFill>
              <a:latin typeface="Roboto"/>
              <a:ea typeface="Roboto"/>
              <a:cs typeface="Roboto"/>
              <a:sym typeface="Roboto"/>
            </a:endParaRPr>
          </a:p>
        </p:txBody>
      </p:sp>
      <p:pic>
        <p:nvPicPr>
          <p:cNvPr id="119" name="Google Shape;119;p18"/>
          <p:cNvPicPr preferRelativeResize="0"/>
          <p:nvPr/>
        </p:nvPicPr>
        <p:blipFill rotWithShape="1">
          <a:blip r:embed="rId7">
            <a:alphaModFix/>
          </a:blip>
          <a:srcRect l="30681" t="78298" r="37093" b="16926"/>
          <a:stretch/>
        </p:blipFill>
        <p:spPr>
          <a:xfrm>
            <a:off x="6002325" y="3276475"/>
            <a:ext cx="2114099" cy="395500"/>
          </a:xfrm>
          <a:prstGeom prst="rect">
            <a:avLst/>
          </a:prstGeom>
          <a:noFill/>
          <a:ln w="9525" cap="flat" cmpd="sng">
            <a:solidFill>
              <a:srgbClr val="005677"/>
            </a:solidFill>
            <a:prstDash val="solid"/>
            <a:round/>
            <a:headEnd type="none" w="sm" len="sm"/>
            <a:tailEnd type="none" w="sm" len="sm"/>
          </a:ln>
        </p:spPr>
      </p:pic>
      <p:pic>
        <p:nvPicPr>
          <p:cNvPr id="2" name="Picture 1">
            <a:extLst>
              <a:ext uri="{FF2B5EF4-FFF2-40B4-BE49-F238E27FC236}">
                <a16:creationId xmlns:a16="http://schemas.microsoft.com/office/drawing/2014/main" id="{5FA534ED-C8E0-D494-F130-498EE9568880}"/>
              </a:ext>
            </a:extLst>
          </p:cNvPr>
          <p:cNvPicPr>
            <a:picLocks noChangeAspect="1"/>
          </p:cNvPicPr>
          <p:nvPr/>
        </p:nvPicPr>
        <p:blipFill>
          <a:blip r:embed="rId8"/>
          <a:stretch>
            <a:fillRect/>
          </a:stretch>
        </p:blipFill>
        <p:spPr>
          <a:xfrm>
            <a:off x="0" y="-35934"/>
            <a:ext cx="972383" cy="1030046"/>
          </a:xfrm>
          <a:prstGeom prst="rect">
            <a:avLst/>
          </a:prstGeom>
        </p:spPr>
      </p:pic>
      <p:pic>
        <p:nvPicPr>
          <p:cNvPr id="3" name="Audio 2">
            <a:hlinkClick r:id="" action="ppaction://media"/>
            <a:extLst>
              <a:ext uri="{FF2B5EF4-FFF2-40B4-BE49-F238E27FC236}">
                <a16:creationId xmlns:a16="http://schemas.microsoft.com/office/drawing/2014/main" id="{B824FA27-C954-91DA-F716-ED0AE23F9C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88"/>
    </mc:Choice>
    <mc:Fallback xmlns="">
      <p:transition spd="slow" advTm="1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a:blip r:embed="rId5">
            <a:alphaModFix/>
          </a:blip>
          <a:stretch>
            <a:fillRect/>
          </a:stretch>
        </p:blipFill>
        <p:spPr>
          <a:xfrm>
            <a:off x="0" y="0"/>
            <a:ext cx="9144000" cy="5143500"/>
          </a:xfrm>
          <a:prstGeom prst="rect">
            <a:avLst/>
          </a:prstGeom>
          <a:noFill/>
          <a:ln>
            <a:noFill/>
          </a:ln>
        </p:spPr>
      </p:pic>
      <p:sp>
        <p:nvSpPr>
          <p:cNvPr id="125" name="Google Shape;125;p19"/>
          <p:cNvSpPr txBox="1"/>
          <p:nvPr/>
        </p:nvSpPr>
        <p:spPr>
          <a:xfrm>
            <a:off x="343946" y="105977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Up </a:t>
            </a:r>
            <a:r>
              <a:rPr lang="en" sz="2500">
                <a:solidFill>
                  <a:srgbClr val="FFFFFF"/>
                </a:solidFill>
                <a:latin typeface="Roboto Light"/>
                <a:ea typeface="Roboto Light"/>
                <a:cs typeface="Roboto Light"/>
                <a:sym typeface="Roboto Light"/>
              </a:rPr>
              <a:t>next..</a:t>
            </a:r>
            <a:endParaRPr sz="4200">
              <a:solidFill>
                <a:srgbClr val="FFFFFF"/>
              </a:solidFill>
              <a:latin typeface="Roboto Light"/>
              <a:ea typeface="Roboto Light"/>
              <a:cs typeface="Roboto Light"/>
              <a:sym typeface="Roboto Light"/>
            </a:endParaRPr>
          </a:p>
        </p:txBody>
      </p:sp>
      <p:cxnSp>
        <p:nvCxnSpPr>
          <p:cNvPr id="126" name="Google Shape;126;p19"/>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127" name="Google Shape;127;p19"/>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128" name="Google Shape;128;p19"/>
          <p:cNvPicPr preferRelativeResize="0"/>
          <p:nvPr/>
        </p:nvPicPr>
        <p:blipFill>
          <a:blip r:embed="rId6">
            <a:alphaModFix/>
          </a:blip>
          <a:stretch>
            <a:fillRect/>
          </a:stretch>
        </p:blipFill>
        <p:spPr>
          <a:xfrm>
            <a:off x="285087" y="4668603"/>
            <a:ext cx="1322671" cy="253425"/>
          </a:xfrm>
          <a:prstGeom prst="rect">
            <a:avLst/>
          </a:prstGeom>
          <a:noFill/>
          <a:ln>
            <a:noFill/>
          </a:ln>
        </p:spPr>
      </p:pic>
      <p:pic>
        <p:nvPicPr>
          <p:cNvPr id="129" name="Google Shape;129;p19"/>
          <p:cNvPicPr preferRelativeResize="0"/>
          <p:nvPr/>
        </p:nvPicPr>
        <p:blipFill>
          <a:blip r:embed="rId7">
            <a:alphaModFix/>
          </a:blip>
          <a:stretch>
            <a:fillRect/>
          </a:stretch>
        </p:blipFill>
        <p:spPr>
          <a:xfrm>
            <a:off x="2496125" y="0"/>
            <a:ext cx="3724299" cy="4702464"/>
          </a:xfrm>
          <a:prstGeom prst="rect">
            <a:avLst/>
          </a:prstGeom>
          <a:noFill/>
          <a:ln>
            <a:noFill/>
          </a:ln>
        </p:spPr>
      </p:pic>
      <p:pic>
        <p:nvPicPr>
          <p:cNvPr id="2" name="Picture 1">
            <a:extLst>
              <a:ext uri="{FF2B5EF4-FFF2-40B4-BE49-F238E27FC236}">
                <a16:creationId xmlns:a16="http://schemas.microsoft.com/office/drawing/2014/main" id="{C38D61D2-6AF2-7AB2-C2A8-7880ACA24FD5}"/>
              </a:ext>
            </a:extLst>
          </p:cNvPr>
          <p:cNvPicPr>
            <a:picLocks noChangeAspect="1"/>
          </p:cNvPicPr>
          <p:nvPr/>
        </p:nvPicPr>
        <p:blipFill>
          <a:blip r:embed="rId8"/>
          <a:stretch>
            <a:fillRect/>
          </a:stretch>
        </p:blipFill>
        <p:spPr>
          <a:xfrm>
            <a:off x="0" y="0"/>
            <a:ext cx="975445" cy="1030313"/>
          </a:xfrm>
          <a:prstGeom prst="rect">
            <a:avLst/>
          </a:prstGeom>
        </p:spPr>
      </p:pic>
      <p:pic>
        <p:nvPicPr>
          <p:cNvPr id="3" name="Audio 2">
            <a:hlinkClick r:id="" action="ppaction://media"/>
            <a:extLst>
              <a:ext uri="{FF2B5EF4-FFF2-40B4-BE49-F238E27FC236}">
                <a16:creationId xmlns:a16="http://schemas.microsoft.com/office/drawing/2014/main" id="{76D73C53-8C0A-A219-EF16-085AFDF371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06"/>
    </mc:Choice>
    <mc:Fallback xmlns="">
      <p:transition spd="slow" advTm="1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0"/>
          <p:cNvPicPr preferRelativeResize="0"/>
          <p:nvPr/>
        </p:nvPicPr>
        <p:blipFill>
          <a:blip r:embed="rId5">
            <a:alphaModFix/>
          </a:blip>
          <a:stretch>
            <a:fillRect/>
          </a:stretch>
        </p:blipFill>
        <p:spPr>
          <a:xfrm>
            <a:off x="0" y="0"/>
            <a:ext cx="9144000" cy="5143500"/>
          </a:xfrm>
          <a:prstGeom prst="rect">
            <a:avLst/>
          </a:prstGeom>
          <a:noFill/>
          <a:ln>
            <a:noFill/>
          </a:ln>
        </p:spPr>
      </p:pic>
      <p:sp>
        <p:nvSpPr>
          <p:cNvPr id="135" name="Google Shape;135;p20"/>
          <p:cNvSpPr txBox="1"/>
          <p:nvPr/>
        </p:nvSpPr>
        <p:spPr>
          <a:xfrm>
            <a:off x="343946" y="1059775"/>
            <a:ext cx="4294500" cy="4464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1200"/>
              </a:spcAft>
              <a:buClr>
                <a:srgbClr val="000000"/>
              </a:buClr>
              <a:buSzPts val="1100"/>
              <a:buFont typeface="Arial"/>
              <a:buNone/>
            </a:pPr>
            <a:r>
              <a:rPr lang="en" sz="2500" b="1">
                <a:solidFill>
                  <a:srgbClr val="FFFFFF"/>
                </a:solidFill>
                <a:latin typeface="Roboto"/>
                <a:ea typeface="Roboto"/>
                <a:cs typeface="Roboto"/>
                <a:sym typeface="Roboto"/>
              </a:rPr>
              <a:t>Finally</a:t>
            </a:r>
            <a:endParaRPr sz="4200">
              <a:solidFill>
                <a:srgbClr val="FFFFFF"/>
              </a:solidFill>
              <a:latin typeface="Roboto Light"/>
              <a:ea typeface="Roboto Light"/>
              <a:cs typeface="Roboto Light"/>
              <a:sym typeface="Roboto Light"/>
            </a:endParaRPr>
          </a:p>
        </p:txBody>
      </p:sp>
      <p:cxnSp>
        <p:nvCxnSpPr>
          <p:cNvPr id="136" name="Google Shape;136;p20"/>
          <p:cNvCxnSpPr/>
          <p:nvPr/>
        </p:nvCxnSpPr>
        <p:spPr>
          <a:xfrm>
            <a:off x="343950" y="4537275"/>
            <a:ext cx="8456100" cy="0"/>
          </a:xfrm>
          <a:prstGeom prst="straightConnector1">
            <a:avLst/>
          </a:prstGeom>
          <a:noFill/>
          <a:ln w="9525" cap="flat" cmpd="sng">
            <a:solidFill>
              <a:srgbClr val="FFFFFF"/>
            </a:solidFill>
            <a:prstDash val="solid"/>
            <a:round/>
            <a:headEnd type="none" w="med" len="med"/>
            <a:tailEnd type="none" w="med" len="med"/>
          </a:ln>
        </p:spPr>
      </p:cxnSp>
      <p:sp>
        <p:nvSpPr>
          <p:cNvPr id="137" name="Google Shape;137;p20"/>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pic>
        <p:nvPicPr>
          <p:cNvPr id="138" name="Google Shape;138;p20"/>
          <p:cNvPicPr preferRelativeResize="0"/>
          <p:nvPr/>
        </p:nvPicPr>
        <p:blipFill>
          <a:blip r:embed="rId6">
            <a:alphaModFix/>
          </a:blip>
          <a:stretch>
            <a:fillRect/>
          </a:stretch>
        </p:blipFill>
        <p:spPr>
          <a:xfrm>
            <a:off x="285087" y="4668603"/>
            <a:ext cx="1322671" cy="253425"/>
          </a:xfrm>
          <a:prstGeom prst="rect">
            <a:avLst/>
          </a:prstGeom>
          <a:noFill/>
          <a:ln>
            <a:noFill/>
          </a:ln>
        </p:spPr>
      </p:pic>
      <p:pic>
        <p:nvPicPr>
          <p:cNvPr id="139" name="Google Shape;139;p20"/>
          <p:cNvPicPr preferRelativeResize="0"/>
          <p:nvPr/>
        </p:nvPicPr>
        <p:blipFill>
          <a:blip r:embed="rId7">
            <a:alphaModFix/>
          </a:blip>
          <a:stretch>
            <a:fillRect/>
          </a:stretch>
        </p:blipFill>
        <p:spPr>
          <a:xfrm>
            <a:off x="2496124" y="13"/>
            <a:ext cx="3724299" cy="4702459"/>
          </a:xfrm>
          <a:prstGeom prst="rect">
            <a:avLst/>
          </a:prstGeom>
          <a:noFill/>
          <a:ln>
            <a:noFill/>
          </a:ln>
        </p:spPr>
      </p:pic>
      <p:pic>
        <p:nvPicPr>
          <p:cNvPr id="2" name="Picture 1">
            <a:extLst>
              <a:ext uri="{FF2B5EF4-FFF2-40B4-BE49-F238E27FC236}">
                <a16:creationId xmlns:a16="http://schemas.microsoft.com/office/drawing/2014/main" id="{C7ED89DC-9ECD-220F-C52E-D9E125C10D45}"/>
              </a:ext>
            </a:extLst>
          </p:cNvPr>
          <p:cNvPicPr>
            <a:picLocks noChangeAspect="1"/>
          </p:cNvPicPr>
          <p:nvPr/>
        </p:nvPicPr>
        <p:blipFill>
          <a:blip r:embed="rId8"/>
          <a:stretch>
            <a:fillRect/>
          </a:stretch>
        </p:blipFill>
        <p:spPr>
          <a:xfrm>
            <a:off x="0" y="-36202"/>
            <a:ext cx="975445" cy="1030313"/>
          </a:xfrm>
          <a:prstGeom prst="rect">
            <a:avLst/>
          </a:prstGeom>
        </p:spPr>
      </p:pic>
      <p:pic>
        <p:nvPicPr>
          <p:cNvPr id="3" name="Audio 2">
            <a:hlinkClick r:id="" action="ppaction://media"/>
            <a:extLst>
              <a:ext uri="{FF2B5EF4-FFF2-40B4-BE49-F238E27FC236}">
                <a16:creationId xmlns:a16="http://schemas.microsoft.com/office/drawing/2014/main" id="{787E8C61-0D0C-B235-0960-044557EF7B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01"/>
    </mc:Choice>
    <mc:Fallback xmlns="">
      <p:transition spd="slow" advTm="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p:cNvPicPr preferRelativeResize="0"/>
          <p:nvPr/>
        </p:nvPicPr>
        <p:blipFill rotWithShape="1">
          <a:blip r:embed="rId5">
            <a:alphaModFix/>
          </a:blip>
          <a:srcRect/>
          <a:stretch/>
        </p:blipFill>
        <p:spPr>
          <a:xfrm>
            <a:off x="0" y="0"/>
            <a:ext cx="9144000" cy="5143502"/>
          </a:xfrm>
          <a:prstGeom prst="rect">
            <a:avLst/>
          </a:prstGeom>
          <a:noFill/>
          <a:ln>
            <a:noFill/>
          </a:ln>
        </p:spPr>
      </p:pic>
      <p:pic>
        <p:nvPicPr>
          <p:cNvPr id="145" name="Google Shape;145;p21"/>
          <p:cNvPicPr preferRelativeResize="0"/>
          <p:nvPr/>
        </p:nvPicPr>
        <p:blipFill>
          <a:blip r:embed="rId6">
            <a:alphaModFix/>
          </a:blip>
          <a:stretch>
            <a:fillRect/>
          </a:stretch>
        </p:blipFill>
        <p:spPr>
          <a:xfrm>
            <a:off x="285575" y="4668600"/>
            <a:ext cx="1321700" cy="253425"/>
          </a:xfrm>
          <a:prstGeom prst="rect">
            <a:avLst/>
          </a:prstGeom>
          <a:noFill/>
          <a:ln>
            <a:noFill/>
          </a:ln>
        </p:spPr>
      </p:pic>
      <p:cxnSp>
        <p:nvCxnSpPr>
          <p:cNvPr id="146" name="Google Shape;146;p21"/>
          <p:cNvCxnSpPr/>
          <p:nvPr/>
        </p:nvCxnSpPr>
        <p:spPr>
          <a:xfrm>
            <a:off x="343950" y="4537275"/>
            <a:ext cx="8456100" cy="0"/>
          </a:xfrm>
          <a:prstGeom prst="straightConnector1">
            <a:avLst/>
          </a:prstGeom>
          <a:noFill/>
          <a:ln w="9525" cap="flat" cmpd="sng">
            <a:solidFill>
              <a:srgbClr val="595959"/>
            </a:solidFill>
            <a:prstDash val="solid"/>
            <a:round/>
            <a:headEnd type="none" w="med" len="med"/>
            <a:tailEnd type="none" w="med" len="med"/>
          </a:ln>
        </p:spPr>
      </p:cxnSp>
      <p:sp>
        <p:nvSpPr>
          <p:cNvPr id="147" name="Google Shape;147;p21"/>
          <p:cNvSpPr txBox="1"/>
          <p:nvPr/>
        </p:nvSpPr>
        <p:spPr>
          <a:xfrm>
            <a:off x="6753750" y="4668588"/>
            <a:ext cx="2114100" cy="30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750" b="1">
                <a:solidFill>
                  <a:srgbClr val="FFFFFF"/>
                </a:solidFill>
                <a:latin typeface="Roboto"/>
                <a:ea typeface="Roboto"/>
                <a:cs typeface="Roboto"/>
                <a:sym typeface="Roboto"/>
              </a:rPr>
              <a:t>Smoothwall.com/pulse</a:t>
            </a:r>
            <a:endParaRPr b="1">
              <a:solidFill>
                <a:srgbClr val="FFFFFF"/>
              </a:solidFill>
            </a:endParaRPr>
          </a:p>
        </p:txBody>
      </p:sp>
      <p:sp>
        <p:nvSpPr>
          <p:cNvPr id="148" name="Google Shape;148;p21"/>
          <p:cNvSpPr txBox="1"/>
          <p:nvPr/>
        </p:nvSpPr>
        <p:spPr>
          <a:xfrm>
            <a:off x="343950" y="1738225"/>
            <a:ext cx="4294500" cy="253500"/>
          </a:xfrm>
          <a:prstGeom prst="rect">
            <a:avLst/>
          </a:prstGeom>
          <a:noFill/>
          <a:ln>
            <a:noFill/>
          </a:ln>
        </p:spPr>
        <p:txBody>
          <a:bodyPr spcFirstLastPara="1" wrap="square" lIns="91425" tIns="45700" rIns="91425" bIns="45700" anchor="t" anchorCtr="0">
            <a:noAutofit/>
          </a:bodyPr>
          <a:lstStyle/>
          <a:p>
            <a:pPr marL="0" lvl="0" indent="0" algn="l" rtl="0">
              <a:lnSpc>
                <a:spcPct val="50000"/>
              </a:lnSpc>
              <a:spcBef>
                <a:spcPts val="0"/>
              </a:spcBef>
              <a:spcAft>
                <a:spcPts val="1200"/>
              </a:spcAft>
              <a:buClr>
                <a:srgbClr val="000000"/>
              </a:buClr>
              <a:buSzPts val="1100"/>
              <a:buFont typeface="Arial"/>
              <a:buNone/>
            </a:pPr>
            <a:r>
              <a:rPr lang="en" sz="2500">
                <a:latin typeface="Roboto"/>
                <a:ea typeface="Roboto"/>
                <a:cs typeface="Roboto"/>
                <a:sym typeface="Roboto"/>
              </a:rPr>
              <a:t>Why bother?</a:t>
            </a:r>
            <a:endParaRPr sz="2700">
              <a:solidFill>
                <a:srgbClr val="000000"/>
              </a:solidFill>
              <a:latin typeface="Roboto Light"/>
              <a:ea typeface="Roboto Light"/>
              <a:cs typeface="Roboto Light"/>
              <a:sym typeface="Roboto Light"/>
            </a:endParaRPr>
          </a:p>
        </p:txBody>
      </p:sp>
      <p:pic>
        <p:nvPicPr>
          <p:cNvPr id="149" name="Google Shape;149;p21"/>
          <p:cNvPicPr preferRelativeResize="0"/>
          <p:nvPr/>
        </p:nvPicPr>
        <p:blipFill>
          <a:blip r:embed="rId7">
            <a:alphaModFix amt="60000"/>
          </a:blip>
          <a:stretch>
            <a:fillRect/>
          </a:stretch>
        </p:blipFill>
        <p:spPr>
          <a:xfrm>
            <a:off x="3967075" y="26762"/>
            <a:ext cx="4832976" cy="4510525"/>
          </a:xfrm>
          <a:prstGeom prst="rect">
            <a:avLst/>
          </a:prstGeom>
          <a:noFill/>
          <a:ln>
            <a:noFill/>
          </a:ln>
        </p:spPr>
      </p:pic>
      <p:pic>
        <p:nvPicPr>
          <p:cNvPr id="2" name="Picture 1">
            <a:extLst>
              <a:ext uri="{FF2B5EF4-FFF2-40B4-BE49-F238E27FC236}">
                <a16:creationId xmlns:a16="http://schemas.microsoft.com/office/drawing/2014/main" id="{7F0E31E7-03F2-D3C6-1D2F-F4037D5C6D7B}"/>
              </a:ext>
            </a:extLst>
          </p:cNvPr>
          <p:cNvPicPr>
            <a:picLocks noChangeAspect="1"/>
          </p:cNvPicPr>
          <p:nvPr/>
        </p:nvPicPr>
        <p:blipFill>
          <a:blip r:embed="rId8"/>
          <a:stretch>
            <a:fillRect/>
          </a:stretch>
        </p:blipFill>
        <p:spPr>
          <a:xfrm>
            <a:off x="0" y="-49706"/>
            <a:ext cx="975445" cy="1030313"/>
          </a:xfrm>
          <a:prstGeom prst="rect">
            <a:avLst/>
          </a:prstGeom>
        </p:spPr>
      </p:pic>
      <p:pic>
        <p:nvPicPr>
          <p:cNvPr id="3" name="Audio 2">
            <a:hlinkClick r:id="" action="ppaction://media"/>
            <a:extLst>
              <a:ext uri="{FF2B5EF4-FFF2-40B4-BE49-F238E27FC236}">
                <a16:creationId xmlns:a16="http://schemas.microsoft.com/office/drawing/2014/main" id="{4B292991-24D4-3E96-BC59-6122CAD04D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29"/>
    </mc:Choice>
    <mc:Fallback xmlns="">
      <p:transition spd="slow" advTm="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762</Words>
  <Application>Microsoft Office PowerPoint</Application>
  <PresentationFormat>On-screen Show (16:9)</PresentationFormat>
  <Paragraphs>74</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Roboto Light</vt:lpstr>
      <vt:lpstr>Nunito</vt:lpstr>
      <vt:lpstr>Roboto</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Gilton (Staff - Boston High School)</dc:creator>
  <cp:lastModifiedBy>Abi Gilton (Staff - Boston High School)</cp:lastModifiedBy>
  <cp:revision>2</cp:revision>
  <cp:lastPrinted>2023-06-15T09:18:37Z</cp:lastPrinted>
  <dcterms:modified xsi:type="dcterms:W3CDTF">2023-07-05T08:23:28Z</dcterms:modified>
</cp:coreProperties>
</file>